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97" r:id="rId4"/>
    <p:sldId id="298" r:id="rId5"/>
    <p:sldId id="299" r:id="rId6"/>
    <p:sldId id="300" r:id="rId7"/>
    <p:sldId id="257" r:id="rId8"/>
    <p:sldId id="259" r:id="rId9"/>
    <p:sldId id="260" r:id="rId10"/>
    <p:sldId id="261" r:id="rId11"/>
    <p:sldId id="262" r:id="rId12"/>
    <p:sldId id="263" r:id="rId13"/>
    <p:sldId id="282" r:id="rId14"/>
    <p:sldId id="283" r:id="rId15"/>
    <p:sldId id="285" r:id="rId16"/>
    <p:sldId id="290" r:id="rId17"/>
    <p:sldId id="281" r:id="rId18"/>
    <p:sldId id="289" r:id="rId19"/>
    <p:sldId id="291" r:id="rId20"/>
    <p:sldId id="292" r:id="rId21"/>
    <p:sldId id="293" r:id="rId22"/>
    <p:sldId id="264" r:id="rId23"/>
    <p:sldId id="294" r:id="rId24"/>
    <p:sldId id="265" r:id="rId25"/>
    <p:sldId id="295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nm7PHCyd/xwiuL9Zr3wI8TBEU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1B0CDE24-074E-8A27-459B-C18E011EC9F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7C5439-2430-407C-8278-5F30793C5CDD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EFAF5DB7-9B88-2535-0932-990C6931E8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941C15A-6D00-DE57-C5D9-2A5D6A82954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40118D8-C74A-5DD2-9A20-C3D31B83520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3C0EC8-C7F0-4D42-95C3-E73A8A14A498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FA7FB694-1E5F-DE31-9068-B35CD433B78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8EF86365-7C6C-7E04-DFCF-3CBAF0D2D28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F03E6F6F-AB34-E468-B6F7-334DEA4C73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2D038E-C898-437D-AD3F-4A93A8F54680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C0895B63-F89E-5CBB-AACD-EF416D4E9B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7EB660B-D652-9996-D08B-E0905F86C2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C357D6DA-85CB-6576-70CC-59706A030B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6BC0C5-680B-429B-9708-6AAFA5D99A3E}" type="slidenum">
              <a:rPr lang="pl-PL" altLang="pl-PL"/>
              <a:pPr/>
              <a:t>20</a:t>
            </a:fld>
            <a:endParaRPr lang="pl-PL" altLang="pl-PL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78ECD337-8D32-1F95-A590-F7A7220458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5A658597-48BF-54B9-88B8-0F8D4C3986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164D9C6F-2383-9585-7A11-88C88983749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5076E5-12C6-4BEC-9110-C5A46D1411F7}" type="slidenum">
              <a:rPr lang="pl-PL" altLang="pl-PL"/>
              <a:pPr/>
              <a:t>21</a:t>
            </a:fld>
            <a:endParaRPr lang="pl-PL" altLang="pl-PL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59EAD892-0313-0744-F54C-6B81C70FBC3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6BE89DD-FF74-3C01-176C-61D84BE2FD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0105141B-D699-A276-9F3A-0924903FA00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97269E-F4E4-4998-8AF9-D863C8F14B0F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680442AC-0256-8B0B-7586-B04815E8A5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0BE3C2FC-0A23-9E04-F681-103DE7B626D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7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7"/>
          <p:cNvSpPr txBox="1"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dt" idx="10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ftr" idx="11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panoramiczny z podpisem">
  <p:cSld name="Obraz panoramiczny z podpise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podpis">
  <p:cSld name="Tytuł i podpi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7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erta z podpisem">
  <p:cSld name="Oferta z podpisem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8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pl-PL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4" name="Google Shape;94;p38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pl-PL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a nazwy">
  <p:cSld name="Karta nazw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9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a nazwy cytatu">
  <p:cSld name="Karta nazwy cytatu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0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pl-PL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4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pl-PL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0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4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wda lub fałsz">
  <p:cSld name="Prawda lub fałsz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1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body" idx="1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2"/>
          <p:cNvSpPr txBox="1">
            <a:spLocks noGrp="1"/>
          </p:cNvSpPr>
          <p:nvPr>
            <p:ph type="body" idx="1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3"/>
          <p:cNvSpPr txBox="1">
            <a:spLocks noGrp="1"/>
          </p:cNvSpPr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body" idx="1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8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2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5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8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309093" y="1525742"/>
            <a:ext cx="11552349" cy="237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pl-PL" sz="4000" dirty="0"/>
              <a:t>Dwa razy więcej nie zawsze cieszy. Podwójne diagnozy – „podwójne” problemy, aktualne propozycje rozwiązań na podstawie doświadczeń Ośrodka dla </a:t>
            </a:r>
            <a:r>
              <a:rPr lang="pl-PL" sz="4000"/>
              <a:t>Osób Uzależnionych </a:t>
            </a:r>
            <a:r>
              <a:rPr lang="pl-PL" sz="4000" dirty="0"/>
              <a:t>SP ZOZ NOWY DWOREK.</a:t>
            </a:r>
            <a:endParaRPr sz="4000" dirty="0"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 rot="10800000" flipH="1">
            <a:off x="3962399" y="5525726"/>
            <a:ext cx="7197726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>
            <a:spLocks noGrp="1"/>
          </p:cNvSpPr>
          <p:nvPr>
            <p:ph type="title"/>
          </p:nvPr>
        </p:nvSpPr>
        <p:spPr>
          <a:xfrm>
            <a:off x="685801" y="609599"/>
            <a:ext cx="10131425" cy="93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l-PL" dirty="0"/>
              <a:t>PODWÓJNA DIAGNOZA „PODWÓJNY” PROBLEM SPOŁECZNY</a:t>
            </a:r>
            <a:endParaRPr dirty="0"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1"/>
          </p:nvPr>
        </p:nvSpPr>
        <p:spPr>
          <a:xfrm>
            <a:off x="685801" y="2054942"/>
            <a:ext cx="10131425" cy="41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Stygmatyzacja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Autostygmatyzacja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Podwójna stygmatyzacja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(kolejność do leczenia  versus niechęć do leczenia)</a:t>
            </a: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Warto zwrócić uwagę na fakt, że kontakty społeczne osób z podwójnym rozpoznaniem nawiązywane są głównie w środowiskach, które mają związek z używaniem substancji psychoaktywnych. Znacznie rzadziej nawiązywane są relacje z ludźmi pochodzącymi spoza tego środowiska, a także kontakty z bliskimi, rodziną. Ryzyko izolacji osób z podwójną diagnozą jest wysokie, a brak wsparcia  zwłaszcza ze strony osób bliskich jest czynnikiem, który istotnie wpływa na wzrost częstości używania substancji odurzających, co utrudnia terapię. Pozbawione wsparcia osoby z podwójną diagnozą są bardziej narażone na bezrobocie, bezdomność i tracą motywację do przeciwstawienia się nałogowi </a:t>
            </a:r>
            <a:endParaRPr dirty="0"/>
          </a:p>
          <a:p>
            <a:pPr marL="285750" lvl="0" indent="-17145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>
            <a:spLocks noGrp="1"/>
          </p:cNvSpPr>
          <p:nvPr>
            <p:ph type="title"/>
          </p:nvPr>
        </p:nvSpPr>
        <p:spPr>
          <a:xfrm>
            <a:off x="685801" y="226142"/>
            <a:ext cx="10131425" cy="166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l-PL" b="1" dirty="0"/>
              <a:t>LECZENIE PACJENTÓW Z PODWÓJNĄ DIAGNOZĄ</a:t>
            </a:r>
            <a:br>
              <a:rPr lang="pl-PL" dirty="0"/>
            </a:br>
            <a:endParaRPr dirty="0"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685801" y="2477729"/>
            <a:ext cx="10131425" cy="333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Chorzy z rozpoznaniem podwójnej diagnozy są powszechnie uważani za pacjentów bardzo „trudnych", sprawiających największe problemy terapeutyczne. </a:t>
            </a: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Dwie diagnozy powodują, że pacjenci, łamiąc abstynencję, „wypadają" zarówno z  grup terapeutycznych dla psychotyków, neurotyków jak i  z programów odwykowych, które są dla nich zbyt trudne lub zbyt restrykcyjne — nie mogą sprostać wymaganiom grupy. W tej sytuacji koniecznością stało się opracowanie odrębnych programów terapeutycznych. Różni autorzy wskazują na konieczność stosowania wobec tego typu pacjentów terapii zintegrowanej  prowadzonej przez jeden zespół i łączącej leczenie zaburzeń związanych z używaniem substancji psychoaktywnych z leczeniem choroby psychicznej, zarówno w działaniach obejmujących farmakoterapię, jak i psychoterapię. Bardzo ważne jest dokładne i możliwie wczesne postawienie diagnozy zaburzeń spowodowanych używaniem substancji psychoaktywnych i rozpoznanie choroby psychicznej.</a:t>
            </a: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685801" y="294968"/>
            <a:ext cx="10131425" cy="101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pl-PL" dirty="0"/>
            </a:br>
            <a:r>
              <a:rPr lang="pl-PL" sz="3100" dirty="0"/>
              <a:t>PODWÓJNA DIAGNOZA w Ośrodku dla Osób Uzależnionych SP ZOZ NOWY DWOREK</a:t>
            </a:r>
            <a:br>
              <a:rPr lang="pl-PL" dirty="0"/>
            </a:br>
            <a:endParaRPr dirty="0"/>
          </a:p>
        </p:txBody>
      </p:sp>
      <p:sp>
        <p:nvSpPr>
          <p:cNvPr id="187" name="Google Shape;187;p8"/>
          <p:cNvSpPr txBox="1">
            <a:spLocks noGrp="1"/>
          </p:cNvSpPr>
          <p:nvPr>
            <p:ph type="body" idx="1"/>
          </p:nvPr>
        </p:nvSpPr>
        <p:spPr>
          <a:xfrm>
            <a:off x="835742" y="3706761"/>
            <a:ext cx="9981484" cy="256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Program dla pacjentów z Podwójna diagnozą w Ośrodku dla Osób Uzależnionych SP ZOZ Nowy Dworek jest realizowany od 01.01.2006 roku. Początkowo zarejesrtowanych było 10 łózek, a kontrakt z NFZ opiewał na  5 pacjentów.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Obecnie w rejestrze wojewody zarejestrowanych jest 35 łóżek a zakontraktowanych jest 29 pacjentów ( zawsze w nad wykonaniu.)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Dane do września 2023:</a:t>
            </a:r>
          </a:p>
          <a:p>
            <a:pPr marL="285750" indent="-285750"/>
            <a:r>
              <a:rPr lang="pl-PL" dirty="0"/>
              <a:t>Liczba hospitalizacji ogółem 93</a:t>
            </a:r>
          </a:p>
          <a:p>
            <a:pPr marL="285750" indent="-285750"/>
            <a:r>
              <a:rPr lang="pl-PL" dirty="0"/>
              <a:t>Leczonych Osób 84 w tym</a:t>
            </a:r>
          </a:p>
          <a:p>
            <a:pPr marL="285750" indent="-285750"/>
            <a:r>
              <a:rPr lang="pl-PL" dirty="0"/>
              <a:t>Kobiet 19</a:t>
            </a:r>
          </a:p>
          <a:p>
            <a:pPr marL="285750" indent="-285750"/>
            <a:r>
              <a:rPr lang="pl-PL" dirty="0"/>
              <a:t>Mężczyzn 65</a:t>
            </a:r>
          </a:p>
          <a:p>
            <a:pPr marL="285750" indent="-285750"/>
            <a:r>
              <a:rPr lang="pl-PL" dirty="0"/>
              <a:t>7 pacjentów miało więcej niż jeden pobyt w Ośrodku</a:t>
            </a:r>
          </a:p>
          <a:p>
            <a:pPr marL="285750" indent="-285750"/>
            <a:r>
              <a:rPr lang="pl-PL" dirty="0"/>
              <a:t>Wypisanych ogółem w danym okresie 58 w tym:</a:t>
            </a:r>
          </a:p>
          <a:p>
            <a:pPr marL="285750" indent="-285750"/>
            <a:r>
              <a:rPr lang="pl-PL" dirty="0"/>
              <a:t>Zakończenie terapii 12 osób</a:t>
            </a:r>
          </a:p>
          <a:p>
            <a:pPr marL="285750" indent="-285750"/>
            <a:r>
              <a:rPr lang="pl-PL" dirty="0"/>
              <a:t>Skierowanych do leczenia w innym szpitalu 17 osób</a:t>
            </a:r>
          </a:p>
          <a:p>
            <a:pPr marL="285750" indent="-285750"/>
            <a:r>
              <a:rPr lang="pl-PL" dirty="0"/>
              <a:t>Wypisanie na własne żądanie  22 osoby</a:t>
            </a:r>
          </a:p>
          <a:p>
            <a:pPr marL="285750" indent="-285750"/>
            <a:r>
              <a:rPr lang="pl-PL" dirty="0"/>
              <a:t>Samowolne opuszczenie placówki 2 osoby</a:t>
            </a:r>
          </a:p>
          <a:p>
            <a:pPr marL="285750" indent="-285750"/>
            <a:r>
              <a:rPr lang="pl-PL" dirty="0"/>
              <a:t>Wypisanie za rażące naruszenie regulaminu 5 osób</a:t>
            </a:r>
          </a:p>
          <a:p>
            <a:pPr marL="285750" indent="-285750"/>
            <a:endParaRPr lang="pl-PL" dirty="0"/>
          </a:p>
          <a:p>
            <a:pPr marL="285750" indent="-285750"/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D22A93-DFFC-2BBC-87B5-47CAE2F5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85801" y="563881"/>
            <a:ext cx="10131425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0DA355-6A21-B566-5E25-019B109CA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707923"/>
            <a:ext cx="10131425" cy="55861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000" dirty="0"/>
              <a:t>Kontrakt z NFZ obejmuje następujące diagnozy uzależnienia  od  F11 do F19.</a:t>
            </a:r>
          </a:p>
          <a:p>
            <a:pPr marL="114300" indent="0">
              <a:buNone/>
            </a:pPr>
            <a:endParaRPr lang="pl-PL" sz="2000" dirty="0"/>
          </a:p>
          <a:p>
            <a:pPr marL="114300" indent="0">
              <a:buNone/>
            </a:pPr>
            <a:r>
              <a:rPr lang="pl-PL" sz="2800" dirty="0"/>
              <a:t>Najczęściej występujące rozpoznania uzależnienia :</a:t>
            </a:r>
          </a:p>
          <a:p>
            <a:pPr marL="114300" indent="0">
              <a:buNone/>
            </a:pPr>
            <a:endParaRPr lang="pl-PL" sz="2800" dirty="0"/>
          </a:p>
          <a:p>
            <a:r>
              <a:rPr lang="pl-PL" sz="2000" dirty="0"/>
              <a:t>F11.2 - Zaburzenia psychiczne i zaburzenia zachowania spowodowane używaniem opiatów - 1 %</a:t>
            </a:r>
          </a:p>
          <a:p>
            <a:r>
              <a:rPr lang="pl-PL" sz="2000" dirty="0"/>
              <a:t>F12.2 - Zaburzenia psychiczne i zaburzenia zachowania spowodowane używaniem kanabinoli - 2 %</a:t>
            </a:r>
          </a:p>
          <a:p>
            <a:r>
              <a:rPr lang="pl-PL" sz="2000" dirty="0"/>
              <a:t>F15.2 - Zaburzenia psychiczne i zaburzenia zachowania spowodowane używaniem innych niż kokaina środków pobudzających w tym kofeiny - 2 %</a:t>
            </a:r>
          </a:p>
          <a:p>
            <a:r>
              <a:rPr lang="pl-PL" sz="2000" dirty="0"/>
              <a:t>F19.2 - Zaburzenia psychiczne i zaburzenia zachowania spowodowane naprzemiennym przyjmowaniem środków wyżej wymienionych (F10-F18) i innych środków psychoaktywnych – 95 %</a:t>
            </a:r>
          </a:p>
        </p:txBody>
      </p:sp>
    </p:spTree>
    <p:extLst>
      <p:ext uri="{BB962C8B-B14F-4D97-AF65-F5344CB8AC3E}">
        <p14:creationId xmlns:p14="http://schemas.microsoft.com/office/powerpoint/2010/main" val="370805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07768-8925-2164-1E56-2EBC327F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85801" y="563881"/>
            <a:ext cx="10131425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CDAB76-9373-13A2-7A45-717247C0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609600"/>
            <a:ext cx="10131425" cy="568451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800" dirty="0"/>
              <a:t>Najczęściej występujące rozpoznanie współistniejące:</a:t>
            </a:r>
          </a:p>
          <a:p>
            <a:r>
              <a:rPr lang="pl-PL" dirty="0"/>
              <a:t>F07.0 - organiczne zaburzenia osobowości – 3 %</a:t>
            </a:r>
          </a:p>
          <a:p>
            <a:r>
              <a:rPr lang="pl-PL" dirty="0"/>
              <a:t>F19.5 - Zaburzenia psychiczne i zaburzenia zachowania spowodowane używaniem wielu narkotyków i innych substancji psychoaktywnych (zaburzenia psychotyczne) – 27 %</a:t>
            </a:r>
          </a:p>
          <a:p>
            <a:r>
              <a:rPr lang="pl-PL" dirty="0"/>
              <a:t>F 19.7 - Zaburzenia psychiczne i zaburzenia zachowania spowodowane używaniem wielu narkotyków i innych substancji psychoaktywnych (rezydualne i późno ujawniające się zaburzenia) – 16 %</a:t>
            </a:r>
          </a:p>
          <a:p>
            <a:r>
              <a:rPr lang="pl-PL" dirty="0"/>
              <a:t>F20.0 - Schizofrenia paranoidalna – 21 %</a:t>
            </a:r>
          </a:p>
          <a:p>
            <a:r>
              <a:rPr lang="pl-PL" dirty="0"/>
              <a:t>F20.2 - Schizofrenia katatoniczna – 2 %</a:t>
            </a:r>
          </a:p>
          <a:p>
            <a:r>
              <a:rPr lang="pl-PL" dirty="0"/>
              <a:t>F20.3 - Schizofrenia niezróżnicowana – 2 %</a:t>
            </a:r>
          </a:p>
          <a:p>
            <a:r>
              <a:rPr lang="pl-PL" dirty="0"/>
              <a:t>F31.0 - Zaburzenia afektywne dwubiegunowe (epizod hipomanii) – 2 %</a:t>
            </a:r>
          </a:p>
          <a:p>
            <a:r>
              <a:rPr lang="pl-PL" dirty="0"/>
              <a:t>F31.5 - Zaburzenia afektywne dwubiegunowe (epizod ciężkiej depresji z objawami psychotycznymi) – 2 %</a:t>
            </a:r>
          </a:p>
          <a:p>
            <a:r>
              <a:rPr lang="pl-PL" dirty="0"/>
              <a:t>F41.2 - Zaburzenia depresyjne i lękowe mieszane – 7 %</a:t>
            </a:r>
          </a:p>
          <a:p>
            <a:endParaRPr lang="pl-PL" dirty="0"/>
          </a:p>
          <a:p>
            <a:r>
              <a:rPr lang="pl-PL" dirty="0"/>
              <a:t>F43.0 - Ostra reakcja na stres – 2 %</a:t>
            </a:r>
          </a:p>
          <a:p>
            <a:r>
              <a:rPr lang="pl-PL" dirty="0"/>
              <a:t>F43.2 - Zaburzenia adaptacyjne – 6 %</a:t>
            </a:r>
          </a:p>
          <a:p>
            <a:r>
              <a:rPr lang="pl-PL" dirty="0"/>
              <a:t>F60.3 - Osobowość chwiejna emocjonalnie – 9 %</a:t>
            </a:r>
          </a:p>
          <a:p>
            <a:r>
              <a:rPr lang="pl-PL" dirty="0"/>
              <a:t>F71.0 - Upośledzenie umysłowe umiarkowanego stopnia (niewielkie zmiany lub brak zmian w zachowaniu) 1 %</a:t>
            </a:r>
          </a:p>
        </p:txBody>
      </p:sp>
    </p:spTree>
    <p:extLst>
      <p:ext uri="{BB962C8B-B14F-4D97-AF65-F5344CB8AC3E}">
        <p14:creationId xmlns:p14="http://schemas.microsoft.com/office/powerpoint/2010/main" val="172909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reeform 1">
            <a:extLst>
              <a:ext uri="{FF2B5EF4-FFF2-40B4-BE49-F238E27FC236}">
                <a16:creationId xmlns:a16="http://schemas.microsoft.com/office/drawing/2014/main" id="{9563D90F-1D31-914C-EBE1-68F942DE6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1" y="5429250"/>
            <a:ext cx="1643063" cy="1143000"/>
          </a:xfrm>
          <a:custGeom>
            <a:avLst/>
            <a:gdLst>
              <a:gd name="G0" fmla="+- 5269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5269 0 0"/>
              <a:gd name="T0" fmla="*/ 0 w 1643063"/>
              <a:gd name="T1" fmla="*/ 857250 h 1143000"/>
              <a:gd name="T2" fmla="*/ 285750 w 1643063"/>
              <a:gd name="T3" fmla="*/ 571500 h 1143000"/>
              <a:gd name="T4" fmla="*/ 285750 w 1643063"/>
              <a:gd name="T5" fmla="*/ 714375 h 1143000"/>
              <a:gd name="T6" fmla="*/ 1214438 w 1643063"/>
              <a:gd name="T7" fmla="*/ 714375 h 1143000"/>
              <a:gd name="T8" fmla="*/ 1214438 w 1643063"/>
              <a:gd name="T9" fmla="*/ 285750 h 1143000"/>
              <a:gd name="T10" fmla="*/ 1071563 w 1643063"/>
              <a:gd name="T11" fmla="*/ 285750 h 1143000"/>
              <a:gd name="T12" fmla="*/ 1357313 w 1643063"/>
              <a:gd name="T13" fmla="*/ 0 h 1143000"/>
              <a:gd name="T14" fmla="*/ 1643063 w 1643063"/>
              <a:gd name="T15" fmla="*/ 285750 h 1143000"/>
              <a:gd name="T16" fmla="*/ 1500188 w 1643063"/>
              <a:gd name="T17" fmla="*/ 285750 h 1143000"/>
              <a:gd name="T18" fmla="*/ 1500188 w 1643063"/>
              <a:gd name="T19" fmla="*/ 1000125 h 1143000"/>
              <a:gd name="T20" fmla="*/ 285750 w 1643063"/>
              <a:gd name="T21" fmla="*/ 1000125 h 1143000"/>
              <a:gd name="T22" fmla="*/ 285750 w 1643063"/>
              <a:gd name="T23" fmla="*/ 1143000 h 1143000"/>
              <a:gd name="T24" fmla="*/ 0 w 1643063"/>
              <a:gd name="T25" fmla="*/ 857250 h 1143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43063" h="1143000">
                <a:moveTo>
                  <a:pt x="0" y="857250"/>
                </a:moveTo>
                <a:lnTo>
                  <a:pt x="285750" y="571500"/>
                </a:lnTo>
                <a:lnTo>
                  <a:pt x="285750" y="714375"/>
                </a:lnTo>
                <a:lnTo>
                  <a:pt x="1214438" y="714375"/>
                </a:lnTo>
                <a:lnTo>
                  <a:pt x="1214438" y="285750"/>
                </a:lnTo>
                <a:lnTo>
                  <a:pt x="1071563" y="285750"/>
                </a:lnTo>
                <a:lnTo>
                  <a:pt x="1357313" y="0"/>
                </a:lnTo>
                <a:lnTo>
                  <a:pt x="1643063" y="285750"/>
                </a:lnTo>
                <a:lnTo>
                  <a:pt x="1500188" y="285750"/>
                </a:lnTo>
                <a:lnTo>
                  <a:pt x="1500188" y="1000125"/>
                </a:lnTo>
                <a:lnTo>
                  <a:pt x="285750" y="1000125"/>
                </a:lnTo>
                <a:lnTo>
                  <a:pt x="285750" y="1143000"/>
                </a:lnTo>
                <a:lnTo>
                  <a:pt x="0" y="857250"/>
                </a:lnTo>
                <a:close/>
              </a:path>
            </a:pathLst>
          </a:custGeom>
          <a:solidFill>
            <a:srgbClr val="D7E4BD"/>
          </a:solidFill>
          <a:ln w="25560" cap="flat">
            <a:solidFill>
              <a:srgbClr val="D7E4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2" name="Freeform 2">
            <a:extLst>
              <a:ext uri="{FF2B5EF4-FFF2-40B4-BE49-F238E27FC236}">
                <a16:creationId xmlns:a16="http://schemas.microsoft.com/office/drawing/2014/main" id="{091B9B04-425E-43F6-1671-EED6F61755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81750" y="5572125"/>
            <a:ext cx="1500188" cy="928688"/>
          </a:xfrm>
          <a:custGeom>
            <a:avLst/>
            <a:gdLst>
              <a:gd name="G0" fmla="+- 41146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41146 0 0"/>
              <a:gd name="T0" fmla="*/ 0 w 1500188"/>
              <a:gd name="T1" fmla="*/ 696516 h 928688"/>
              <a:gd name="T2" fmla="*/ 232172 w 1500188"/>
              <a:gd name="T3" fmla="*/ 464344 h 928688"/>
              <a:gd name="T4" fmla="*/ 232172 w 1500188"/>
              <a:gd name="T5" fmla="*/ 580430 h 928688"/>
              <a:gd name="T6" fmla="*/ 1151930 w 1500188"/>
              <a:gd name="T7" fmla="*/ 580430 h 928688"/>
              <a:gd name="T8" fmla="*/ 1151930 w 1500188"/>
              <a:gd name="T9" fmla="*/ 232172 h 928688"/>
              <a:gd name="T10" fmla="*/ 1035844 w 1500188"/>
              <a:gd name="T11" fmla="*/ 232172 h 928688"/>
              <a:gd name="T12" fmla="*/ 1268016 w 1500188"/>
              <a:gd name="T13" fmla="*/ 0 h 928688"/>
              <a:gd name="T14" fmla="*/ 1500188 w 1500188"/>
              <a:gd name="T15" fmla="*/ 232172 h 928688"/>
              <a:gd name="T16" fmla="*/ 1384102 w 1500188"/>
              <a:gd name="T17" fmla="*/ 232172 h 928688"/>
              <a:gd name="T18" fmla="*/ 1384102 w 1500188"/>
              <a:gd name="T19" fmla="*/ 812602 h 928688"/>
              <a:gd name="T20" fmla="*/ 232172 w 1500188"/>
              <a:gd name="T21" fmla="*/ 812602 h 928688"/>
              <a:gd name="T22" fmla="*/ 232172 w 1500188"/>
              <a:gd name="T23" fmla="*/ 928688 h 928688"/>
              <a:gd name="T24" fmla="*/ 0 w 1500188"/>
              <a:gd name="T25" fmla="*/ 696516 h 928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0188" h="928688">
                <a:moveTo>
                  <a:pt x="0" y="696516"/>
                </a:moveTo>
                <a:lnTo>
                  <a:pt x="232172" y="464344"/>
                </a:lnTo>
                <a:lnTo>
                  <a:pt x="232172" y="580430"/>
                </a:lnTo>
                <a:lnTo>
                  <a:pt x="1151930" y="580430"/>
                </a:lnTo>
                <a:lnTo>
                  <a:pt x="1151930" y="232172"/>
                </a:lnTo>
                <a:lnTo>
                  <a:pt x="1035844" y="232172"/>
                </a:lnTo>
                <a:lnTo>
                  <a:pt x="1268016" y="0"/>
                </a:lnTo>
                <a:lnTo>
                  <a:pt x="1500188" y="232172"/>
                </a:lnTo>
                <a:lnTo>
                  <a:pt x="1384102" y="232172"/>
                </a:lnTo>
                <a:lnTo>
                  <a:pt x="1384102" y="812602"/>
                </a:lnTo>
                <a:lnTo>
                  <a:pt x="232172" y="812602"/>
                </a:lnTo>
                <a:lnTo>
                  <a:pt x="232172" y="928688"/>
                </a:lnTo>
                <a:lnTo>
                  <a:pt x="0" y="696516"/>
                </a:lnTo>
                <a:close/>
              </a:path>
            </a:pathLst>
          </a:custGeom>
          <a:solidFill>
            <a:srgbClr val="D7E4BD"/>
          </a:solidFill>
          <a:ln w="25560" cap="flat">
            <a:solidFill>
              <a:srgbClr val="D7E4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3" name="Freeform 3">
            <a:extLst>
              <a:ext uri="{FF2B5EF4-FFF2-40B4-BE49-F238E27FC236}">
                <a16:creationId xmlns:a16="http://schemas.microsoft.com/office/drawing/2014/main" id="{B0064A37-1079-279A-9D30-33C81FE85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5572125"/>
            <a:ext cx="1357312" cy="928688"/>
          </a:xfrm>
          <a:custGeom>
            <a:avLst/>
            <a:gdLst>
              <a:gd name="G0" fmla="+- 41146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41146 0 0"/>
              <a:gd name="T0" fmla="*/ 0 w 1357312"/>
              <a:gd name="T1" fmla="*/ 696516 h 928688"/>
              <a:gd name="T2" fmla="*/ 232172 w 1357312"/>
              <a:gd name="T3" fmla="*/ 464344 h 928688"/>
              <a:gd name="T4" fmla="*/ 232172 w 1357312"/>
              <a:gd name="T5" fmla="*/ 580430 h 928688"/>
              <a:gd name="T6" fmla="*/ 1009054 w 1357312"/>
              <a:gd name="T7" fmla="*/ 580430 h 928688"/>
              <a:gd name="T8" fmla="*/ 1009054 w 1357312"/>
              <a:gd name="T9" fmla="*/ 232172 h 928688"/>
              <a:gd name="T10" fmla="*/ 892968 w 1357312"/>
              <a:gd name="T11" fmla="*/ 232172 h 928688"/>
              <a:gd name="T12" fmla="*/ 1125140 w 1357312"/>
              <a:gd name="T13" fmla="*/ 0 h 928688"/>
              <a:gd name="T14" fmla="*/ 1357312 w 1357312"/>
              <a:gd name="T15" fmla="*/ 232172 h 928688"/>
              <a:gd name="T16" fmla="*/ 1241226 w 1357312"/>
              <a:gd name="T17" fmla="*/ 232172 h 928688"/>
              <a:gd name="T18" fmla="*/ 1241226 w 1357312"/>
              <a:gd name="T19" fmla="*/ 812602 h 928688"/>
              <a:gd name="T20" fmla="*/ 232172 w 1357312"/>
              <a:gd name="T21" fmla="*/ 812602 h 928688"/>
              <a:gd name="T22" fmla="*/ 232172 w 1357312"/>
              <a:gd name="T23" fmla="*/ 928688 h 928688"/>
              <a:gd name="T24" fmla="*/ 0 w 1357312"/>
              <a:gd name="T25" fmla="*/ 696516 h 928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57312" h="928688">
                <a:moveTo>
                  <a:pt x="0" y="696516"/>
                </a:moveTo>
                <a:lnTo>
                  <a:pt x="232172" y="464344"/>
                </a:lnTo>
                <a:lnTo>
                  <a:pt x="232172" y="580430"/>
                </a:lnTo>
                <a:lnTo>
                  <a:pt x="1009054" y="580430"/>
                </a:lnTo>
                <a:lnTo>
                  <a:pt x="1009054" y="232172"/>
                </a:lnTo>
                <a:lnTo>
                  <a:pt x="892968" y="232172"/>
                </a:lnTo>
                <a:lnTo>
                  <a:pt x="1125140" y="0"/>
                </a:lnTo>
                <a:lnTo>
                  <a:pt x="1357312" y="232172"/>
                </a:lnTo>
                <a:lnTo>
                  <a:pt x="1241226" y="232172"/>
                </a:lnTo>
                <a:lnTo>
                  <a:pt x="1241226" y="812602"/>
                </a:lnTo>
                <a:lnTo>
                  <a:pt x="232172" y="812602"/>
                </a:lnTo>
                <a:lnTo>
                  <a:pt x="232172" y="928688"/>
                </a:lnTo>
                <a:lnTo>
                  <a:pt x="0" y="696516"/>
                </a:lnTo>
                <a:close/>
              </a:path>
            </a:pathLst>
          </a:custGeom>
          <a:solidFill>
            <a:srgbClr val="D7E4BD"/>
          </a:solidFill>
          <a:ln w="25560" cap="flat">
            <a:solidFill>
              <a:srgbClr val="D7E4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4" name="Freeform 4">
            <a:extLst>
              <a:ext uri="{FF2B5EF4-FFF2-40B4-BE49-F238E27FC236}">
                <a16:creationId xmlns:a16="http://schemas.microsoft.com/office/drawing/2014/main" id="{07999E92-7567-0485-8D2F-971FA644D0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7064" y="5429251"/>
            <a:ext cx="1500187" cy="1071563"/>
          </a:xfrm>
          <a:custGeom>
            <a:avLst/>
            <a:gdLst>
              <a:gd name="G0" fmla="+- 17228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7228 0 0"/>
              <a:gd name="T0" fmla="*/ 0 w 1500187"/>
              <a:gd name="T1" fmla="*/ 803672 h 1071563"/>
              <a:gd name="T2" fmla="*/ 267891 w 1500187"/>
              <a:gd name="T3" fmla="*/ 535782 h 1071563"/>
              <a:gd name="T4" fmla="*/ 267891 w 1500187"/>
              <a:gd name="T5" fmla="*/ 669727 h 1071563"/>
              <a:gd name="T6" fmla="*/ 1098351 w 1500187"/>
              <a:gd name="T7" fmla="*/ 669727 h 1071563"/>
              <a:gd name="T8" fmla="*/ 1098351 w 1500187"/>
              <a:gd name="T9" fmla="*/ 267891 h 1071563"/>
              <a:gd name="T10" fmla="*/ 964406 w 1500187"/>
              <a:gd name="T11" fmla="*/ 267891 h 1071563"/>
              <a:gd name="T12" fmla="*/ 1232296 w 1500187"/>
              <a:gd name="T13" fmla="*/ 0 h 1071563"/>
              <a:gd name="T14" fmla="*/ 1500187 w 1500187"/>
              <a:gd name="T15" fmla="*/ 267891 h 1071563"/>
              <a:gd name="T16" fmla="*/ 1366242 w 1500187"/>
              <a:gd name="T17" fmla="*/ 267891 h 1071563"/>
              <a:gd name="T18" fmla="*/ 1366242 w 1500187"/>
              <a:gd name="T19" fmla="*/ 937618 h 1071563"/>
              <a:gd name="T20" fmla="*/ 267891 w 1500187"/>
              <a:gd name="T21" fmla="*/ 937618 h 1071563"/>
              <a:gd name="T22" fmla="*/ 267891 w 1500187"/>
              <a:gd name="T23" fmla="*/ 1071563 h 1071563"/>
              <a:gd name="T24" fmla="*/ 0 w 1500187"/>
              <a:gd name="T25" fmla="*/ 803672 h 107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0187" h="1071563">
                <a:moveTo>
                  <a:pt x="0" y="803672"/>
                </a:moveTo>
                <a:lnTo>
                  <a:pt x="267891" y="535782"/>
                </a:lnTo>
                <a:lnTo>
                  <a:pt x="267891" y="669727"/>
                </a:lnTo>
                <a:lnTo>
                  <a:pt x="1098351" y="669727"/>
                </a:lnTo>
                <a:lnTo>
                  <a:pt x="1098351" y="267891"/>
                </a:lnTo>
                <a:lnTo>
                  <a:pt x="964406" y="267891"/>
                </a:lnTo>
                <a:lnTo>
                  <a:pt x="1232296" y="0"/>
                </a:lnTo>
                <a:lnTo>
                  <a:pt x="1500187" y="267891"/>
                </a:lnTo>
                <a:lnTo>
                  <a:pt x="1366242" y="267891"/>
                </a:lnTo>
                <a:lnTo>
                  <a:pt x="1366242" y="937618"/>
                </a:lnTo>
                <a:lnTo>
                  <a:pt x="267891" y="937618"/>
                </a:lnTo>
                <a:lnTo>
                  <a:pt x="267891" y="1071563"/>
                </a:lnTo>
                <a:lnTo>
                  <a:pt x="0" y="803672"/>
                </a:lnTo>
                <a:close/>
              </a:path>
            </a:pathLst>
          </a:custGeom>
          <a:solidFill>
            <a:srgbClr val="D7E4BD"/>
          </a:solidFill>
          <a:ln w="25560" cap="flat">
            <a:solidFill>
              <a:srgbClr val="D7E4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5" name="Freeform 5">
            <a:extLst>
              <a:ext uri="{FF2B5EF4-FFF2-40B4-BE49-F238E27FC236}">
                <a16:creationId xmlns:a16="http://schemas.microsoft.com/office/drawing/2014/main" id="{54E89497-0812-1049-338B-B57F8469C25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524126" y="2714626"/>
            <a:ext cx="1571625" cy="857250"/>
          </a:xfrm>
          <a:custGeom>
            <a:avLst/>
            <a:gdLst>
              <a:gd name="G0" fmla="+- 53105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53105 0 0"/>
              <a:gd name="T0" fmla="*/ 0 w 1571625"/>
              <a:gd name="T1" fmla="*/ 642938 h 857250"/>
              <a:gd name="T2" fmla="*/ 214313 w 1571625"/>
              <a:gd name="T3" fmla="*/ 428625 h 857250"/>
              <a:gd name="T4" fmla="*/ 214313 w 1571625"/>
              <a:gd name="T5" fmla="*/ 537809 h 857250"/>
              <a:gd name="T6" fmla="*/ 1252184 w 1571625"/>
              <a:gd name="T7" fmla="*/ 537809 h 857250"/>
              <a:gd name="T8" fmla="*/ 1252184 w 1571625"/>
              <a:gd name="T9" fmla="*/ 214313 h 857250"/>
              <a:gd name="T10" fmla="*/ 1143000 w 1571625"/>
              <a:gd name="T11" fmla="*/ 214313 h 857250"/>
              <a:gd name="T12" fmla="*/ 1357313 w 1571625"/>
              <a:gd name="T13" fmla="*/ 0 h 857250"/>
              <a:gd name="T14" fmla="*/ 1571625 w 1571625"/>
              <a:gd name="T15" fmla="*/ 214313 h 857250"/>
              <a:gd name="T16" fmla="*/ 1462441 w 1571625"/>
              <a:gd name="T17" fmla="*/ 214313 h 857250"/>
              <a:gd name="T18" fmla="*/ 1462441 w 1571625"/>
              <a:gd name="T19" fmla="*/ 748066 h 857250"/>
              <a:gd name="T20" fmla="*/ 214313 w 1571625"/>
              <a:gd name="T21" fmla="*/ 748066 h 857250"/>
              <a:gd name="T22" fmla="*/ 214313 w 1571625"/>
              <a:gd name="T23" fmla="*/ 857250 h 857250"/>
              <a:gd name="T24" fmla="*/ 0 w 1571625"/>
              <a:gd name="T25" fmla="*/ 642938 h 857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71625" h="857250">
                <a:moveTo>
                  <a:pt x="0" y="642938"/>
                </a:moveTo>
                <a:lnTo>
                  <a:pt x="214313" y="428625"/>
                </a:lnTo>
                <a:lnTo>
                  <a:pt x="214313" y="537809"/>
                </a:lnTo>
                <a:lnTo>
                  <a:pt x="1252184" y="537809"/>
                </a:lnTo>
                <a:lnTo>
                  <a:pt x="1252184" y="214313"/>
                </a:lnTo>
                <a:lnTo>
                  <a:pt x="1143000" y="214313"/>
                </a:lnTo>
                <a:lnTo>
                  <a:pt x="1357313" y="0"/>
                </a:lnTo>
                <a:lnTo>
                  <a:pt x="1571625" y="214313"/>
                </a:lnTo>
                <a:lnTo>
                  <a:pt x="1462441" y="214313"/>
                </a:lnTo>
                <a:lnTo>
                  <a:pt x="1462441" y="748066"/>
                </a:lnTo>
                <a:lnTo>
                  <a:pt x="214313" y="748066"/>
                </a:lnTo>
                <a:lnTo>
                  <a:pt x="214313" y="857250"/>
                </a:lnTo>
                <a:lnTo>
                  <a:pt x="0" y="642938"/>
                </a:lnTo>
                <a:close/>
              </a:path>
            </a:pathLst>
          </a:custGeom>
          <a:solidFill>
            <a:srgbClr val="D7E4BD"/>
          </a:solidFill>
          <a:ln w="25560" cap="flat">
            <a:solidFill>
              <a:srgbClr val="D7E4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6" name="AutoShape 6">
            <a:extLst>
              <a:ext uri="{FF2B5EF4-FFF2-40B4-BE49-F238E27FC236}">
                <a16:creationId xmlns:a16="http://schemas.microsoft.com/office/drawing/2014/main" id="{9805E9CA-99F0-0B4D-6CC6-FEFBD5E9C78B}"/>
              </a:ext>
            </a:extLst>
          </p:cNvPr>
          <p:cNvSpPr>
            <a:spLocks noChangeArrowheads="1"/>
          </p:cNvSpPr>
          <p:nvPr/>
        </p:nvSpPr>
        <p:spPr bwMode="auto">
          <a:xfrm rot="18240000">
            <a:off x="7345363" y="-195263"/>
            <a:ext cx="971550" cy="2867025"/>
          </a:xfrm>
          <a:prstGeom prst="curvedLeftArrow">
            <a:avLst>
              <a:gd name="adj1" fmla="val 25001"/>
              <a:gd name="adj2" fmla="val 50003"/>
              <a:gd name="adj3" fmla="val 25000"/>
            </a:avLst>
          </a:prstGeom>
          <a:solidFill>
            <a:srgbClr val="D7E4BD"/>
          </a:solidFill>
          <a:ln w="25560" cap="sq">
            <a:solidFill>
              <a:srgbClr val="EBF1D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4AC67787-5CA1-B598-8D41-294AF0F60E60}"/>
              </a:ext>
            </a:extLst>
          </p:cNvPr>
          <p:cNvSpPr>
            <a:spLocks noChangeArrowheads="1"/>
          </p:cNvSpPr>
          <p:nvPr/>
        </p:nvSpPr>
        <p:spPr bwMode="auto">
          <a:xfrm rot="9720000">
            <a:off x="4371976" y="3322639"/>
            <a:ext cx="3865563" cy="376237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C3D69B"/>
          </a:solidFill>
          <a:ln w="25560" cap="sq">
            <a:solidFill>
              <a:srgbClr val="77933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FBF83B30-090D-CC02-F738-D007CAD4D6CE}"/>
              </a:ext>
            </a:extLst>
          </p:cNvPr>
          <p:cNvSpPr>
            <a:spLocks noChangeArrowheads="1"/>
          </p:cNvSpPr>
          <p:nvPr/>
        </p:nvSpPr>
        <p:spPr bwMode="auto">
          <a:xfrm rot="8160000">
            <a:off x="7389814" y="3614738"/>
            <a:ext cx="1182687" cy="43815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3D69B"/>
          </a:solidFill>
          <a:ln w="25560" cap="sq">
            <a:solidFill>
              <a:srgbClr val="77933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9" name="AutoShape 9">
            <a:extLst>
              <a:ext uri="{FF2B5EF4-FFF2-40B4-BE49-F238E27FC236}">
                <a16:creationId xmlns:a16="http://schemas.microsoft.com/office/drawing/2014/main" id="{0A28CADA-BF2E-0D5A-2FE7-C12DEABCDD4F}"/>
              </a:ext>
            </a:extLst>
          </p:cNvPr>
          <p:cNvSpPr>
            <a:spLocks noChangeArrowheads="1"/>
          </p:cNvSpPr>
          <p:nvPr/>
        </p:nvSpPr>
        <p:spPr bwMode="auto">
          <a:xfrm rot="4020000">
            <a:off x="8777288" y="3389313"/>
            <a:ext cx="1228725" cy="3429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C3D69B"/>
          </a:solidFill>
          <a:ln w="25560" cap="sq">
            <a:solidFill>
              <a:srgbClr val="77933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1B2EC8F6-7DA6-783F-3D4D-7E7D56A19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-214313"/>
            <a:ext cx="82296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3975"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 sz="2400" b="1">
                <a:solidFill>
                  <a:srgbClr val="003EBB"/>
                </a:solidFill>
                <a:latin typeface="Calibri" panose="020F0502020204030204" pitchFamily="34" charset="0"/>
              </a:rPr>
              <a:t>Kompleksowy program terapeutyczny czyli co się dzieje z Pacjentem?</a:t>
            </a:r>
          </a:p>
        </p:txBody>
      </p:sp>
      <p:grpSp>
        <p:nvGrpSpPr>
          <p:cNvPr id="10251" name="Group 11">
            <a:extLst>
              <a:ext uri="{FF2B5EF4-FFF2-40B4-BE49-F238E27FC236}">
                <a16:creationId xmlns:a16="http://schemas.microsoft.com/office/drawing/2014/main" id="{02113929-19C6-406F-7B83-F2B3341D85D6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676275"/>
            <a:ext cx="1960563" cy="1169988"/>
            <a:chOff x="192" y="426"/>
            <a:chExt cx="1235" cy="737"/>
          </a:xfrm>
        </p:grpSpPr>
        <p:pic>
          <p:nvPicPr>
            <p:cNvPr id="10252" name="Picture 12">
              <a:hlinkClick r:id="rId3" action="ppaction://hlinksldjump"/>
              <a:extLst>
                <a:ext uri="{FF2B5EF4-FFF2-40B4-BE49-F238E27FC236}">
                  <a16:creationId xmlns:a16="http://schemas.microsoft.com/office/drawing/2014/main" id="{83BC4B8E-EE3A-A158-CD6A-02C88255D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26"/>
              <a:ext cx="1235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53" name="Text Box 13">
              <a:extLst>
                <a:ext uri="{FF2B5EF4-FFF2-40B4-BE49-F238E27FC236}">
                  <a16:creationId xmlns:a16="http://schemas.microsoft.com/office/drawing/2014/main" id="{B10E0B7F-BB83-7B4E-11A8-555276752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" y="524"/>
              <a:ext cx="1021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l-PL" altLang="pl-PL">
                  <a:solidFill>
                    <a:srgbClr val="4F6228"/>
                  </a:solidFill>
                  <a:latin typeface="Calibri" panose="020F0502020204030204" pitchFamily="34" charset="0"/>
                </a:rPr>
                <a:t>Przyjęcie do Ośrodka</a:t>
              </a:r>
            </a:p>
          </p:txBody>
        </p:sp>
      </p:grpSp>
      <p:pic>
        <p:nvPicPr>
          <p:cNvPr id="10254" name="Picture 14">
            <a:extLst>
              <a:ext uri="{FF2B5EF4-FFF2-40B4-BE49-F238E27FC236}">
                <a16:creationId xmlns:a16="http://schemas.microsoft.com/office/drawing/2014/main" id="{DE39EA33-F8D1-E327-902F-FD9F8B56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603251"/>
            <a:ext cx="2170112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5" name="AutoShape 15">
            <a:extLst>
              <a:ext uri="{FF2B5EF4-FFF2-40B4-BE49-F238E27FC236}">
                <a16:creationId xmlns:a16="http://schemas.microsoft.com/office/drawing/2014/main" id="{8D1554D3-37D7-D206-582E-4196A3B1A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6" y="928688"/>
            <a:ext cx="1000125" cy="500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7E4BD"/>
          </a:solidFill>
          <a:ln w="25560" cap="sq">
            <a:solidFill>
              <a:srgbClr val="EBF1D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0256" name="Picture 16">
            <a:extLst>
              <a:ext uri="{FF2B5EF4-FFF2-40B4-BE49-F238E27FC236}">
                <a16:creationId xmlns:a16="http://schemas.microsoft.com/office/drawing/2014/main" id="{7D19C34B-F662-A5A3-3498-74115EE67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6" y="2414589"/>
            <a:ext cx="2024063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7" name="Picture 17">
            <a:extLst>
              <a:ext uri="{FF2B5EF4-FFF2-40B4-BE49-F238E27FC236}">
                <a16:creationId xmlns:a16="http://schemas.microsoft.com/office/drawing/2014/main" id="{C373E47A-B2A5-EF82-81FC-88F8BFCD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024064"/>
            <a:ext cx="21209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8" name="Picture 18">
            <a:extLst>
              <a:ext uri="{FF2B5EF4-FFF2-40B4-BE49-F238E27FC236}">
                <a16:creationId xmlns:a16="http://schemas.microsoft.com/office/drawing/2014/main" id="{082499A2-6AE6-70D4-9BB0-0FA188DF2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6" y="4200525"/>
            <a:ext cx="2024063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9" name="Picture 19">
            <a:extLst>
              <a:ext uri="{FF2B5EF4-FFF2-40B4-BE49-F238E27FC236}">
                <a16:creationId xmlns:a16="http://schemas.microsoft.com/office/drawing/2014/main" id="{5562888F-094E-14BF-7E83-4EF91401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059239"/>
            <a:ext cx="20240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" name="Picture 20">
            <a:extLst>
              <a:ext uri="{FF2B5EF4-FFF2-40B4-BE49-F238E27FC236}">
                <a16:creationId xmlns:a16="http://schemas.microsoft.com/office/drawing/2014/main" id="{AF80BB6B-08CA-3561-58AB-995DE6AA0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4200525"/>
            <a:ext cx="2024062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1" name="AutoShape 21">
            <a:extLst>
              <a:ext uri="{FF2B5EF4-FFF2-40B4-BE49-F238E27FC236}">
                <a16:creationId xmlns:a16="http://schemas.microsoft.com/office/drawing/2014/main" id="{FA7FD735-127C-9919-527C-DF539A615F0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81664" y="2405064"/>
            <a:ext cx="2401887" cy="377825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C3D69B"/>
          </a:solidFill>
          <a:ln w="25560" cap="sq">
            <a:solidFill>
              <a:srgbClr val="77933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62" name="Text Box 22">
            <a:extLst>
              <a:ext uri="{FF2B5EF4-FFF2-40B4-BE49-F238E27FC236}">
                <a16:creationId xmlns:a16="http://schemas.microsoft.com/office/drawing/2014/main" id="{0E72D835-3D81-2F58-4D63-EBA97CDC7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1" y="6072188"/>
            <a:ext cx="219673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>
                <a:solidFill>
                  <a:srgbClr val="FF0000"/>
                </a:solidFill>
                <a:latin typeface="Constantia" panose="02030602050306030303" pitchFamily="18" charset="0"/>
              </a:rPr>
              <a:t>Zespół interdyscyplinarny</a:t>
            </a:r>
          </a:p>
        </p:txBody>
      </p:sp>
      <p:sp>
        <p:nvSpPr>
          <p:cNvPr id="10263" name="Rectangle 23">
            <a:extLst>
              <a:ext uri="{FF2B5EF4-FFF2-40B4-BE49-F238E27FC236}">
                <a16:creationId xmlns:a16="http://schemas.microsoft.com/office/drawing/2014/main" id="{864420A4-7ABC-E46B-D2CA-4C52C0D6F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1" y="6072188"/>
            <a:ext cx="219673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>
                <a:solidFill>
                  <a:srgbClr val="FF0000"/>
                </a:solidFill>
                <a:latin typeface="Constantia" panose="02030602050306030303" pitchFamily="18" charset="0"/>
              </a:rPr>
              <a:t>Zespół interdyscyplinarny</a:t>
            </a:r>
          </a:p>
        </p:txBody>
      </p:sp>
      <p:sp>
        <p:nvSpPr>
          <p:cNvPr id="10264" name="Rectangle 24">
            <a:extLst>
              <a:ext uri="{FF2B5EF4-FFF2-40B4-BE49-F238E27FC236}">
                <a16:creationId xmlns:a16="http://schemas.microsoft.com/office/drawing/2014/main" id="{37D04FCC-4903-0153-BF2F-A03757FB3279}"/>
              </a:ext>
            </a:extLst>
          </p:cNvPr>
          <p:cNvSpPr>
            <a:spLocks noChangeArrowheads="1"/>
          </p:cNvSpPr>
          <p:nvPr/>
        </p:nvSpPr>
        <p:spPr bwMode="auto">
          <a:xfrm rot="1680000">
            <a:off x="1738314" y="2844832"/>
            <a:ext cx="20716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>
                <a:solidFill>
                  <a:srgbClr val="FF0000"/>
                </a:solidFill>
                <a:latin typeface="Constantia" panose="02030602050306030303" pitchFamily="18" charset="0"/>
              </a:rPr>
              <a:t>Zespół </a:t>
            </a:r>
          </a:p>
          <a:p>
            <a:pPr algn="ctr">
              <a:buClrTx/>
              <a:buFontTx/>
              <a:buNone/>
            </a:pPr>
            <a:r>
              <a:rPr lang="pl-PL" altLang="pl-PL">
                <a:solidFill>
                  <a:srgbClr val="FF0000"/>
                </a:solidFill>
                <a:latin typeface="Constantia" panose="02030602050306030303" pitchFamily="18" charset="0"/>
              </a:rPr>
              <a:t>interdyscyplinarny</a:t>
            </a:r>
          </a:p>
        </p:txBody>
      </p:sp>
      <p:pic>
        <p:nvPicPr>
          <p:cNvPr id="10265" name="Picture 25">
            <a:extLst>
              <a:ext uri="{FF2B5EF4-FFF2-40B4-BE49-F238E27FC236}">
                <a16:creationId xmlns:a16="http://schemas.microsoft.com/office/drawing/2014/main" id="{98D89ADF-6C4F-BDF6-F330-268109D29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57188"/>
            <a:ext cx="90170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2" dur="3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4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5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9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0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4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5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3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7" name="AutoShape 1">
            <a:extLst>
              <a:ext uri="{FF2B5EF4-FFF2-40B4-BE49-F238E27FC236}">
                <a16:creationId xmlns:a16="http://schemas.microsoft.com/office/drawing/2014/main" id="{13AC4D91-3F36-22FE-CB94-1F4A4A45D64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52939" y="2000250"/>
            <a:ext cx="928687" cy="573088"/>
          </a:xfrm>
          <a:prstGeom prst="straightConnector1">
            <a:avLst/>
          </a:prstGeom>
          <a:noFill/>
          <a:ln w="31680" cap="sq">
            <a:solidFill>
              <a:srgbClr val="C4BD97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18" name="AutoShape 2">
            <a:extLst>
              <a:ext uri="{FF2B5EF4-FFF2-40B4-BE49-F238E27FC236}">
                <a16:creationId xmlns:a16="http://schemas.microsoft.com/office/drawing/2014/main" id="{D89077A5-8F57-067D-A9DB-B58EB0DF6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1500188"/>
            <a:ext cx="2357438" cy="57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KWALIFIKACJA</a:t>
            </a:r>
          </a:p>
          <a:p>
            <a:pPr algn="r"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Jordanowo</a:t>
            </a:r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id="{15972749-D734-7A75-03E3-F5BDC5ECB67F}"/>
              </a:ext>
            </a:extLst>
          </p:cNvPr>
          <p:cNvSpPr>
            <a:spLocks/>
          </p:cNvSpPr>
          <p:nvPr/>
        </p:nvSpPr>
        <p:spPr bwMode="auto">
          <a:xfrm rot="16200000">
            <a:off x="1202532" y="4107657"/>
            <a:ext cx="2714625" cy="1500188"/>
          </a:xfrm>
          <a:prstGeom prst="borderCallout1">
            <a:avLst>
              <a:gd name="adj1" fmla="val 18519"/>
              <a:gd name="adj2" fmla="val -986"/>
              <a:gd name="adj3" fmla="val 18926"/>
              <a:gd name="adj4" fmla="val -8352"/>
            </a:avLst>
          </a:prstGeom>
          <a:solidFill>
            <a:srgbClr val="FFFFFF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220" name="AutoShape 4">
            <a:extLst>
              <a:ext uri="{FF2B5EF4-FFF2-40B4-BE49-F238E27FC236}">
                <a16:creationId xmlns:a16="http://schemas.microsoft.com/office/drawing/2014/main" id="{0BB3737D-F24C-D467-EBFA-39671837AD09}"/>
              </a:ext>
            </a:extLst>
          </p:cNvPr>
          <p:cNvSpPr>
            <a:spLocks/>
          </p:cNvSpPr>
          <p:nvPr/>
        </p:nvSpPr>
        <p:spPr bwMode="auto">
          <a:xfrm rot="5400000">
            <a:off x="1525589" y="1785939"/>
            <a:ext cx="2071687" cy="1500187"/>
          </a:xfrm>
          <a:prstGeom prst="borderCallout1">
            <a:avLst>
              <a:gd name="adj1" fmla="val 18519"/>
              <a:gd name="adj2" fmla="val -986"/>
              <a:gd name="adj3" fmla="val 18069"/>
              <a:gd name="adj4" fmla="val -16634"/>
            </a:avLst>
          </a:prstGeom>
          <a:solidFill>
            <a:srgbClr val="FFFFFF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9250A9EB-1515-7024-686D-7B0D05AFD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3975"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 sz="4400">
                <a:solidFill>
                  <a:srgbClr val="003EBB"/>
                </a:solidFill>
                <a:latin typeface="Calibri" panose="020F0502020204030204" pitchFamily="34" charset="0"/>
              </a:rPr>
              <a:t>Struktura Ośrodka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237A8EDA-DE3D-9285-34BD-8E2DD6CE7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1500188"/>
            <a:ext cx="889000" cy="66675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3" name="AutoShape 7">
            <a:extLst>
              <a:ext uri="{FF2B5EF4-FFF2-40B4-BE49-F238E27FC236}">
                <a16:creationId xmlns:a16="http://schemas.microsoft.com/office/drawing/2014/main" id="{96001F53-F0A5-42EA-7982-919CD4BFE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1" y="2571750"/>
            <a:ext cx="1571625" cy="57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„Glińsk”</a:t>
            </a:r>
          </a:p>
          <a:p>
            <a:pPr algn="r">
              <a:buClrTx/>
              <a:buFontTx/>
              <a:buNone/>
            </a:pPr>
            <a:endParaRPr lang="pl-PL" altLang="pl-PL">
              <a:latin typeface="Calibri" panose="020F0502020204030204" pitchFamily="34" charset="0"/>
            </a:endParaRPr>
          </a:p>
          <a:p>
            <a:pPr algn="r">
              <a:buClrTx/>
              <a:buFontTx/>
              <a:buNone/>
            </a:pPr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9224" name="AutoShape 8">
            <a:extLst>
              <a:ext uri="{FF2B5EF4-FFF2-40B4-BE49-F238E27FC236}">
                <a16:creationId xmlns:a16="http://schemas.microsoft.com/office/drawing/2014/main" id="{B80687F2-E552-4EDD-D353-46249FAA5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1" y="2500314"/>
            <a:ext cx="1928813" cy="6429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„NOWY DWOREK”</a:t>
            </a:r>
          </a:p>
          <a:p>
            <a:pPr algn="r"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zaburzenia osobowości</a:t>
            </a:r>
          </a:p>
        </p:txBody>
      </p:sp>
      <p:sp>
        <p:nvSpPr>
          <p:cNvPr id="9225" name="AutoShape 9">
            <a:extLst>
              <a:ext uri="{FF2B5EF4-FFF2-40B4-BE49-F238E27FC236}">
                <a16:creationId xmlns:a16="http://schemas.microsoft.com/office/drawing/2014/main" id="{FAB280B8-24F5-80AA-8961-492935AF6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8" y="3571875"/>
            <a:ext cx="2286000" cy="57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„Nawroty” + krótkoterminowa</a:t>
            </a:r>
          </a:p>
          <a:p>
            <a:pPr algn="r"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Świebodzin</a:t>
            </a:r>
          </a:p>
        </p:txBody>
      </p:sp>
      <p:sp>
        <p:nvSpPr>
          <p:cNvPr id="9226" name="AutoShape 10">
            <a:extLst>
              <a:ext uri="{FF2B5EF4-FFF2-40B4-BE49-F238E27FC236}">
                <a16:creationId xmlns:a16="http://schemas.microsoft.com/office/drawing/2014/main" id="{2A0FD92C-F9AB-EA82-E855-030261BDA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4643438"/>
            <a:ext cx="1857375" cy="57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MAŁA III GRUPA Świebodzin</a:t>
            </a:r>
          </a:p>
        </p:txBody>
      </p:sp>
      <p:sp>
        <p:nvSpPr>
          <p:cNvPr id="9227" name="AutoShape 11">
            <a:extLst>
              <a:ext uri="{FF2B5EF4-FFF2-40B4-BE49-F238E27FC236}">
                <a16:creationId xmlns:a16="http://schemas.microsoft.com/office/drawing/2014/main" id="{AEB85BAC-390D-0E43-E061-6E41F0F53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188" y="2428876"/>
            <a:ext cx="1643062" cy="10001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„Joker”</a:t>
            </a:r>
          </a:p>
          <a:p>
            <a:pPr algn="r"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PD+zaburzenia somatyczne - Jordanowo</a:t>
            </a:r>
          </a:p>
          <a:p>
            <a:pPr algn="r">
              <a:buClrTx/>
              <a:buFontTx/>
              <a:buNone/>
            </a:pPr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9228" name="AutoShape 12">
            <a:extLst>
              <a:ext uri="{FF2B5EF4-FFF2-40B4-BE49-F238E27FC236}">
                <a16:creationId xmlns:a16="http://schemas.microsoft.com/office/drawing/2014/main" id="{2E6EC43C-B1A8-F166-86A9-24521AB22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6" y="5786438"/>
            <a:ext cx="1857375" cy="57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Hostel </a:t>
            </a:r>
          </a:p>
          <a:p>
            <a:pPr algn="r"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Świebodzin </a:t>
            </a:r>
          </a:p>
        </p:txBody>
      </p:sp>
      <p:sp>
        <p:nvSpPr>
          <p:cNvPr id="9229" name="Line 13">
            <a:extLst>
              <a:ext uri="{FF2B5EF4-FFF2-40B4-BE49-F238E27FC236}">
                <a16:creationId xmlns:a16="http://schemas.microsoft.com/office/drawing/2014/main" id="{9425764C-A034-5245-FBFA-D24480050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2814" y="1571625"/>
            <a:ext cx="71437" cy="4572000"/>
          </a:xfrm>
          <a:prstGeom prst="line">
            <a:avLst/>
          </a:prstGeom>
          <a:noFill/>
          <a:ln w="540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30" name="AutoShape 14">
            <a:extLst>
              <a:ext uri="{FF2B5EF4-FFF2-40B4-BE49-F238E27FC236}">
                <a16:creationId xmlns:a16="http://schemas.microsoft.com/office/drawing/2014/main" id="{2F95D3EE-6C0C-4DDB-65C0-40C8BA598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9" y="1714501"/>
            <a:ext cx="1285875" cy="500063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25560" cap="sq">
            <a:solidFill>
              <a:srgbClr val="357D9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>
                <a:solidFill>
                  <a:srgbClr val="948A54"/>
                </a:solidFill>
                <a:latin typeface="Calibri" panose="020F0502020204030204" pitchFamily="34" charset="0"/>
              </a:rPr>
              <a:t>Przyjęcia do 6 – ciu tyg.</a:t>
            </a:r>
          </a:p>
        </p:txBody>
      </p:sp>
      <p:sp>
        <p:nvSpPr>
          <p:cNvPr id="9231" name="AutoShape 15">
            <a:extLst>
              <a:ext uri="{FF2B5EF4-FFF2-40B4-BE49-F238E27FC236}">
                <a16:creationId xmlns:a16="http://schemas.microsoft.com/office/drawing/2014/main" id="{C72F48EA-07E2-AFC2-A368-1522FC2DC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1" y="2571751"/>
            <a:ext cx="1000125" cy="1643063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25560" cap="sq">
            <a:solidFill>
              <a:srgbClr val="357D9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>
                <a:solidFill>
                  <a:srgbClr val="948A54"/>
                </a:solidFill>
                <a:latin typeface="Calibri" panose="020F0502020204030204" pitchFamily="34" charset="0"/>
              </a:rPr>
              <a:t>Terapia właściwa</a:t>
            </a:r>
          </a:p>
          <a:p>
            <a:pPr algn="ctr">
              <a:buClrTx/>
              <a:buFontTx/>
              <a:buNone/>
            </a:pPr>
            <a:r>
              <a:rPr lang="pl-PL" altLang="pl-PL">
                <a:solidFill>
                  <a:srgbClr val="948A54"/>
                </a:solidFill>
                <a:latin typeface="Calibri" panose="020F0502020204030204" pitchFamily="34" charset="0"/>
              </a:rPr>
              <a:t>Do 18 – tu mies.</a:t>
            </a:r>
          </a:p>
        </p:txBody>
      </p:sp>
      <p:sp>
        <p:nvSpPr>
          <p:cNvPr id="9232" name="AutoShape 16">
            <a:extLst>
              <a:ext uri="{FF2B5EF4-FFF2-40B4-BE49-F238E27FC236}">
                <a16:creationId xmlns:a16="http://schemas.microsoft.com/office/drawing/2014/main" id="{136B24F8-027B-A906-2398-12C044B10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4357688"/>
            <a:ext cx="1357312" cy="1714500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25560" cap="sq">
            <a:solidFill>
              <a:srgbClr val="357D9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>
                <a:solidFill>
                  <a:srgbClr val="948A54"/>
                </a:solidFill>
                <a:latin typeface="Calibri" panose="020F0502020204030204" pitchFamily="34" charset="0"/>
              </a:rPr>
              <a:t>Rehabilitacja społeczna</a:t>
            </a:r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8FA66A9F-BD52-0411-D5FA-B25D71B74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1000125"/>
            <a:ext cx="1500187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>
                <a:solidFill>
                  <a:srgbClr val="FFFFFF"/>
                </a:solidFill>
                <a:latin typeface="Constantia" panose="02030602050306030303" pitchFamily="18" charset="0"/>
              </a:rPr>
              <a:t>wieś</a:t>
            </a:r>
          </a:p>
        </p:txBody>
      </p:sp>
      <p:sp>
        <p:nvSpPr>
          <p:cNvPr id="9234" name="Rectangle 18">
            <a:extLst>
              <a:ext uri="{FF2B5EF4-FFF2-40B4-BE49-F238E27FC236}">
                <a16:creationId xmlns:a16="http://schemas.microsoft.com/office/drawing/2014/main" id="{C0322273-75C5-0BE4-A161-9623FBD02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6286500"/>
            <a:ext cx="709146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>
                <a:latin typeface="Constantia" panose="02030602050306030303" pitchFamily="18" charset="0"/>
              </a:rPr>
              <a:t>miasto</a:t>
            </a:r>
          </a:p>
        </p:txBody>
      </p:sp>
      <p:cxnSp>
        <p:nvCxnSpPr>
          <p:cNvPr id="9235" name="AutoShape 19">
            <a:extLst>
              <a:ext uri="{FF2B5EF4-FFF2-40B4-BE49-F238E27FC236}">
                <a16:creationId xmlns:a16="http://schemas.microsoft.com/office/drawing/2014/main" id="{3115824A-9BDC-D9E9-61AF-B4EC059965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80101" y="2071688"/>
            <a:ext cx="500063" cy="500062"/>
          </a:xfrm>
          <a:prstGeom prst="straightConnector1">
            <a:avLst/>
          </a:prstGeom>
          <a:noFill/>
          <a:ln w="31680" cap="sq">
            <a:solidFill>
              <a:srgbClr val="C4BD97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6" name="AutoShape 20">
            <a:extLst>
              <a:ext uri="{FF2B5EF4-FFF2-40B4-BE49-F238E27FC236}">
                <a16:creationId xmlns:a16="http://schemas.microsoft.com/office/drawing/2014/main" id="{BEA1E1E2-A757-8448-AB57-D7EA1742BEFF}"/>
              </a:ext>
            </a:extLst>
          </p:cNvPr>
          <p:cNvCxnSpPr>
            <a:cxnSpLocks noChangeShapeType="1"/>
            <a:stCxn id="9218" idx="3"/>
          </p:cNvCxnSpPr>
          <p:nvPr/>
        </p:nvCxnSpPr>
        <p:spPr bwMode="auto">
          <a:xfrm>
            <a:off x="7167564" y="1785938"/>
            <a:ext cx="1785937" cy="785812"/>
          </a:xfrm>
          <a:prstGeom prst="straightConnector1">
            <a:avLst/>
          </a:prstGeom>
          <a:noFill/>
          <a:ln w="31680" cap="sq">
            <a:solidFill>
              <a:srgbClr val="C4BD97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7" name="AutoShape 21">
            <a:extLst>
              <a:ext uri="{FF2B5EF4-FFF2-40B4-BE49-F238E27FC236}">
                <a16:creationId xmlns:a16="http://schemas.microsoft.com/office/drawing/2014/main" id="{80C0DE44-51A6-2BE9-0C67-BCB61FF50C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7563" y="2000251"/>
            <a:ext cx="785812" cy="1573213"/>
          </a:xfrm>
          <a:prstGeom prst="straightConnector1">
            <a:avLst/>
          </a:prstGeom>
          <a:noFill/>
          <a:ln w="31680" cap="sq">
            <a:solidFill>
              <a:srgbClr val="C4BD97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8" name="AutoShape 22">
            <a:extLst>
              <a:ext uri="{FF2B5EF4-FFF2-40B4-BE49-F238E27FC236}">
                <a16:creationId xmlns:a16="http://schemas.microsoft.com/office/drawing/2014/main" id="{877E1942-4AFE-16C8-A2A0-8977A518BB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1413" y="3143250"/>
            <a:ext cx="1073150" cy="1358900"/>
          </a:xfrm>
          <a:prstGeom prst="straightConnector1">
            <a:avLst/>
          </a:prstGeom>
          <a:noFill/>
          <a:ln w="31680" cap="sq">
            <a:solidFill>
              <a:srgbClr val="C4BD97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9" name="AutoShape 23">
            <a:extLst>
              <a:ext uri="{FF2B5EF4-FFF2-40B4-BE49-F238E27FC236}">
                <a16:creationId xmlns:a16="http://schemas.microsoft.com/office/drawing/2014/main" id="{1F1AF76A-76D9-E329-C40C-2538526D63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8939" y="3143250"/>
            <a:ext cx="71437" cy="1500188"/>
          </a:xfrm>
          <a:prstGeom prst="straightConnector1">
            <a:avLst/>
          </a:prstGeom>
          <a:noFill/>
          <a:ln w="31680" cap="sq">
            <a:solidFill>
              <a:srgbClr val="C4BD97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40" name="AutoShape 24">
            <a:extLst>
              <a:ext uri="{FF2B5EF4-FFF2-40B4-BE49-F238E27FC236}">
                <a16:creationId xmlns:a16="http://schemas.microsoft.com/office/drawing/2014/main" id="{96A1FB4B-0C07-C401-F8FA-2AAF1FB5774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81938" y="3500438"/>
            <a:ext cx="2000250" cy="1573212"/>
          </a:xfrm>
          <a:prstGeom prst="straightConnector1">
            <a:avLst/>
          </a:prstGeom>
          <a:noFill/>
          <a:ln w="31680" cap="sq">
            <a:solidFill>
              <a:srgbClr val="C4BD97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41" name="AutoShape 25">
            <a:extLst>
              <a:ext uri="{FF2B5EF4-FFF2-40B4-BE49-F238E27FC236}">
                <a16:creationId xmlns:a16="http://schemas.microsoft.com/office/drawing/2014/main" id="{A1007D87-6909-293D-6C98-100565187F9E}"/>
              </a:ext>
            </a:extLst>
          </p:cNvPr>
          <p:cNvCxnSpPr>
            <a:cxnSpLocks noChangeShapeType="1"/>
            <a:stCxn id="9225" idx="2"/>
            <a:endCxn id="9226" idx="3"/>
          </p:cNvCxnSpPr>
          <p:nvPr/>
        </p:nvCxnSpPr>
        <p:spPr bwMode="auto">
          <a:xfrm flipH="1">
            <a:off x="7881938" y="4143376"/>
            <a:ext cx="571500" cy="785813"/>
          </a:xfrm>
          <a:prstGeom prst="straightConnector1">
            <a:avLst/>
          </a:prstGeom>
          <a:noFill/>
          <a:ln w="31680" cap="sq">
            <a:solidFill>
              <a:srgbClr val="C4BD97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42" name="AutoShape 26">
            <a:extLst>
              <a:ext uri="{FF2B5EF4-FFF2-40B4-BE49-F238E27FC236}">
                <a16:creationId xmlns:a16="http://schemas.microsoft.com/office/drawing/2014/main" id="{D7F7A1FE-FA16-4FA6-EB8A-F871240EE2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951664" y="5287964"/>
            <a:ext cx="1587" cy="428625"/>
          </a:xfrm>
          <a:prstGeom prst="straightConnector1">
            <a:avLst/>
          </a:prstGeom>
          <a:noFill/>
          <a:ln w="31680" cap="sq">
            <a:solidFill>
              <a:srgbClr val="C4BD97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9243" name="Picture 27">
            <a:extLst>
              <a:ext uri="{FF2B5EF4-FFF2-40B4-BE49-F238E27FC236}">
                <a16:creationId xmlns:a16="http://schemas.microsoft.com/office/drawing/2014/main" id="{57EC6BBC-E0A2-70AA-8994-2760F2FF1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6" y="2714625"/>
            <a:ext cx="428625" cy="57150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44" name="Picture 28">
            <a:extLst>
              <a:ext uri="{FF2B5EF4-FFF2-40B4-BE49-F238E27FC236}">
                <a16:creationId xmlns:a16="http://schemas.microsoft.com/office/drawing/2014/main" id="{6361FDF4-EFDD-DD87-0729-4B922A60C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571750"/>
            <a:ext cx="762000" cy="57150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45" name="Picture 29">
            <a:extLst>
              <a:ext uri="{FF2B5EF4-FFF2-40B4-BE49-F238E27FC236}">
                <a16:creationId xmlns:a16="http://schemas.microsoft.com/office/drawing/2014/main" id="{8E8ED0A5-D6B2-8DBD-1026-741F7604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928938"/>
            <a:ext cx="666750" cy="500062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46" name="Picture 30">
            <a:extLst>
              <a:ext uri="{FF2B5EF4-FFF2-40B4-BE49-F238E27FC236}">
                <a16:creationId xmlns:a16="http://schemas.microsoft.com/office/drawing/2014/main" id="{E7920B57-D80E-723C-DA5D-8E5C852A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571876"/>
            <a:ext cx="642938" cy="481013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47" name="Picture 31">
            <a:extLst>
              <a:ext uri="{FF2B5EF4-FFF2-40B4-BE49-F238E27FC236}">
                <a16:creationId xmlns:a16="http://schemas.microsoft.com/office/drawing/2014/main" id="{C9E9CD7C-DAFE-79F6-ED5A-A975070F5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4500563"/>
            <a:ext cx="587375" cy="785812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48" name="Picture 32">
            <a:extLst>
              <a:ext uri="{FF2B5EF4-FFF2-40B4-BE49-F238E27FC236}">
                <a16:creationId xmlns:a16="http://schemas.microsoft.com/office/drawing/2014/main" id="{A7B80A79-6D0E-8E3E-A8AD-4F5C7E19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786438"/>
            <a:ext cx="857250" cy="64135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9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9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9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4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4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 additive="repl">
                                        <p:cTn id="128" dur="1000" fill="hold"/>
                                        <p:tgtEl>
                                          <p:spTgt spid="922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32" dur="1000" fill="hold"/>
                                        <p:tgtEl>
                                          <p:spTgt spid="9243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36" dur="1000" fill="hold"/>
                                        <p:tgtEl>
                                          <p:spTgt spid="924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40" dur="1000" fill="hold"/>
                                        <p:tgtEl>
                                          <p:spTgt spid="9245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44" dur="1000" fill="hold"/>
                                        <p:tgtEl>
                                          <p:spTgt spid="924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48" dur="1000" fill="hold"/>
                                        <p:tgtEl>
                                          <p:spTgt spid="9247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52" dur="1000" fill="hold"/>
                                        <p:tgtEl>
                                          <p:spTgt spid="924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0" presetClass="entr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2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4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9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2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4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2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4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7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9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2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4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7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8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9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2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4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7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8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9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2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4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7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8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9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2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3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4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7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9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2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3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4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C4E4DE-4D14-958B-F6A2-D34493D8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21110"/>
            <a:ext cx="10131425" cy="1238864"/>
          </a:xfrm>
        </p:spPr>
        <p:txBody>
          <a:bodyPr>
            <a:normAutofit/>
          </a:bodyPr>
          <a:lstStyle/>
          <a:p>
            <a:r>
              <a:rPr lang="pl-PL" dirty="0"/>
              <a:t>Cele: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EC347F-9EFD-6352-6F00-6A9CFF4B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366685"/>
            <a:ext cx="10131425" cy="4424516"/>
          </a:xfrm>
        </p:spPr>
        <p:txBody>
          <a:bodyPr/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Adaptacja do warunków ośrodkowych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Określenie możliwości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Rozszerzona diagnoza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Określenie indywidualnych zadań leczniczo rehabilitacyjnych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Farmakoterapia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Terapia grupowa zaburzeń psychicznych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Terapia indywidualna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Terapia grupowa uzależnienia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Rehabilitacja społeczna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798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EB0A3296-BF7D-5D2E-C801-1ECD05A8C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14313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3975"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 sz="4000">
                <a:solidFill>
                  <a:srgbClr val="4F6228"/>
                </a:solidFill>
                <a:latin typeface="Calibri" panose="020F0502020204030204" pitchFamily="34" charset="0"/>
              </a:rPr>
              <a:t>Etap Pierwszy KWALIFIKACJA</a:t>
            </a:r>
            <a:br>
              <a:rPr lang="pl-PL" altLang="pl-PL" sz="4000">
                <a:solidFill>
                  <a:srgbClr val="4F6228"/>
                </a:solidFill>
                <a:latin typeface="Calibri" panose="020F0502020204030204" pitchFamily="34" charset="0"/>
              </a:rPr>
            </a:br>
            <a:endParaRPr lang="pl-PL" altLang="pl-PL" sz="4000">
              <a:solidFill>
                <a:srgbClr val="4F6228"/>
              </a:solidFill>
              <a:latin typeface="Calibri" panose="020F050202020403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0B2FF8D-46D8-3523-9081-B3C3E80B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214313"/>
            <a:ext cx="90170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AutoShape 3">
            <a:extLst>
              <a:ext uri="{FF2B5EF4-FFF2-40B4-BE49-F238E27FC236}">
                <a16:creationId xmlns:a16="http://schemas.microsoft.com/office/drawing/2014/main" id="{B6820349-E331-C83A-C2C6-47F29034B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571626"/>
            <a:ext cx="1357312" cy="1000125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4F6228"/>
          </a:solidFill>
          <a:ln w="25560" cap="sq">
            <a:solidFill>
              <a:srgbClr val="D7E4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 b="1">
                <a:solidFill>
                  <a:srgbClr val="FFFFFF"/>
                </a:solidFill>
                <a:latin typeface="Calibri" panose="020F0502020204030204" pitchFamily="34" charset="0"/>
              </a:rPr>
              <a:t>CEL </a:t>
            </a:r>
          </a:p>
        </p:txBody>
      </p:sp>
      <p:sp>
        <p:nvSpPr>
          <p:cNvPr id="12292" name="Oval 4">
            <a:extLst>
              <a:ext uri="{FF2B5EF4-FFF2-40B4-BE49-F238E27FC236}">
                <a16:creationId xmlns:a16="http://schemas.microsoft.com/office/drawing/2014/main" id="{D1852D2B-EE9C-B157-C2A5-BCC2D6A96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4" y="1071564"/>
            <a:ext cx="3500437" cy="2071687"/>
          </a:xfrm>
          <a:prstGeom prst="ellipse">
            <a:avLst/>
          </a:prstGeom>
          <a:solidFill>
            <a:srgbClr val="C3D69B"/>
          </a:solidFill>
          <a:ln w="25560" cap="sq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pl-PL" altLang="pl-PL">
                <a:solidFill>
                  <a:srgbClr val="FFFFFF"/>
                </a:solidFill>
                <a:latin typeface="Calibri" panose="020F0502020204030204" pitchFamily="34" charset="0"/>
              </a:rPr>
              <a:t>stabilizacja stanu psychicznego</a:t>
            </a:r>
          </a:p>
          <a:p>
            <a:pPr algn="ctr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pl-PL" altLang="pl-PL">
                <a:solidFill>
                  <a:srgbClr val="FFFFFF"/>
                </a:solidFill>
                <a:latin typeface="Calibri" panose="020F0502020204030204" pitchFamily="34" charset="0"/>
              </a:rPr>
              <a:t>wyrównanie stanu somatycznego</a:t>
            </a:r>
          </a:p>
          <a:p>
            <a:pPr algn="ctr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pl-PL" altLang="pl-PL">
                <a:solidFill>
                  <a:srgbClr val="FFFFFF"/>
                </a:solidFill>
                <a:latin typeface="Calibri" panose="020F0502020204030204" pitchFamily="34" charset="0"/>
              </a:rPr>
              <a:t>stabilizowanie się sytuacji prawnej</a:t>
            </a:r>
          </a:p>
        </p:txBody>
      </p:sp>
      <p:grpSp>
        <p:nvGrpSpPr>
          <p:cNvPr id="12293" name="Group 5">
            <a:extLst>
              <a:ext uri="{FF2B5EF4-FFF2-40B4-BE49-F238E27FC236}">
                <a16:creationId xmlns:a16="http://schemas.microsoft.com/office/drawing/2014/main" id="{545CBB42-2FCE-143A-19C3-C7C2355C7671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133726"/>
            <a:ext cx="5308600" cy="3235325"/>
            <a:chOff x="1344" y="1974"/>
            <a:chExt cx="3344" cy="2038"/>
          </a:xfrm>
        </p:grpSpPr>
        <p:pic>
          <p:nvPicPr>
            <p:cNvPr id="12294" name="Picture 6">
              <a:hlinkClick r:id="" action="ppaction://noaction">
                <a:snd r:embed="rId4" name="cashreg.wav"/>
              </a:hlinkClick>
              <a:extLst>
                <a:ext uri="{FF2B5EF4-FFF2-40B4-BE49-F238E27FC236}">
                  <a16:creationId xmlns:a16="http://schemas.microsoft.com/office/drawing/2014/main" id="{3B395922-473D-B409-5A55-A00912080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974"/>
              <a:ext cx="3344" cy="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5" name="Text Box 7">
              <a:extLst>
                <a:ext uri="{FF2B5EF4-FFF2-40B4-BE49-F238E27FC236}">
                  <a16:creationId xmlns:a16="http://schemas.microsoft.com/office/drawing/2014/main" id="{F4F1F20D-C102-4F99-E0FE-26750BEB8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0" y="2664"/>
              <a:ext cx="3329" cy="1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>
                  <a:srgbClr val="4F6228"/>
                </a:buClr>
                <a:buFont typeface="Arial" panose="020B0604020202020204" pitchFamily="34" charset="0"/>
                <a:buChar char="•"/>
              </a:pPr>
              <a:r>
                <a:rPr lang="pl-PL" altLang="pl-PL" b="1">
                  <a:solidFill>
                    <a:srgbClr val="4F6228"/>
                  </a:solidFill>
                  <a:latin typeface="Calibri" panose="020F0502020204030204" pitchFamily="34" charset="0"/>
                </a:rPr>
                <a:t>Wstępna diagnostyka psychiatryczna</a:t>
              </a:r>
            </a:p>
            <a:p>
              <a:pPr algn="ctr">
                <a:buClr>
                  <a:srgbClr val="4F6228"/>
                </a:buClr>
                <a:buFont typeface="Arial" panose="020B0604020202020204" pitchFamily="34" charset="0"/>
                <a:buChar char="•"/>
              </a:pPr>
              <a:r>
                <a:rPr lang="pl-PL" altLang="pl-PL" b="1">
                  <a:solidFill>
                    <a:srgbClr val="4F6228"/>
                  </a:solidFill>
                  <a:latin typeface="Calibri" panose="020F0502020204030204" pitchFamily="34" charset="0"/>
                </a:rPr>
                <a:t>Wstępna kwalifikacja programowa</a:t>
              </a:r>
            </a:p>
            <a:p>
              <a:pPr algn="ctr">
                <a:buClr>
                  <a:srgbClr val="4F6228"/>
                </a:buClr>
                <a:buFont typeface="Arial" panose="020B0604020202020204" pitchFamily="34" charset="0"/>
                <a:buChar char="•"/>
              </a:pPr>
              <a:r>
                <a:rPr lang="pl-PL" altLang="pl-PL" b="1">
                  <a:solidFill>
                    <a:srgbClr val="4F6228"/>
                  </a:solidFill>
                  <a:latin typeface="Calibri" panose="020F0502020204030204" pitchFamily="34" charset="0"/>
                </a:rPr>
                <a:t>Wstępna diagnoza sytuacji prawnej</a:t>
              </a:r>
            </a:p>
            <a:p>
              <a:pPr algn="ctr">
                <a:buClr>
                  <a:srgbClr val="4F6228"/>
                </a:buClr>
                <a:buFont typeface="Arial" panose="020B0604020202020204" pitchFamily="34" charset="0"/>
                <a:buChar char="•"/>
              </a:pPr>
              <a:r>
                <a:rPr lang="pl-PL" altLang="pl-PL" b="1">
                  <a:solidFill>
                    <a:srgbClr val="4F6228"/>
                  </a:solidFill>
                  <a:latin typeface="Calibri" panose="020F0502020204030204" pitchFamily="34" charset="0"/>
                </a:rPr>
                <a:t>Diagnoza pedagogiczna</a:t>
              </a:r>
            </a:p>
            <a:p>
              <a:pPr algn="ctr">
                <a:buClr>
                  <a:srgbClr val="4F6228"/>
                </a:buClr>
                <a:buFont typeface="Arial" panose="020B0604020202020204" pitchFamily="34" charset="0"/>
                <a:buChar char="•"/>
              </a:pPr>
              <a:r>
                <a:rPr lang="pl-PL" altLang="pl-PL" b="1">
                  <a:solidFill>
                    <a:srgbClr val="4F6228"/>
                  </a:solidFill>
                  <a:latin typeface="Calibri" panose="020F0502020204030204" pitchFamily="34" charset="0"/>
                </a:rPr>
                <a:t>Jeżeli konieczna na tym etapie – diagnoza psychologiczna</a:t>
              </a: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additive="repl">
                                        <p:cTn id="7" dur="indefinite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additive="repl">
                                        <p:cTn id="8" dur="indefinite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57CEBD84-AA17-1E29-3C05-729633BC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841375" algn="l"/>
                <a:tab pos="1754188" algn="l"/>
                <a:tab pos="2667000" algn="l"/>
                <a:tab pos="3579813" algn="l"/>
                <a:tab pos="4492625" algn="l"/>
                <a:tab pos="5405438" algn="l"/>
                <a:tab pos="6318250" algn="l"/>
                <a:tab pos="7231063" algn="l"/>
                <a:tab pos="8143875" algn="l"/>
                <a:tab pos="9056688" algn="l"/>
                <a:tab pos="9969500" algn="l"/>
                <a:tab pos="10882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841375" algn="l"/>
                <a:tab pos="1754188" algn="l"/>
                <a:tab pos="2667000" algn="l"/>
                <a:tab pos="3579813" algn="l"/>
                <a:tab pos="4492625" algn="l"/>
                <a:tab pos="5405438" algn="l"/>
                <a:tab pos="6318250" algn="l"/>
                <a:tab pos="7231063" algn="l"/>
                <a:tab pos="8143875" algn="l"/>
                <a:tab pos="9056688" algn="l"/>
                <a:tab pos="9969500" algn="l"/>
                <a:tab pos="10882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841375" algn="l"/>
                <a:tab pos="1754188" algn="l"/>
                <a:tab pos="2667000" algn="l"/>
                <a:tab pos="3579813" algn="l"/>
                <a:tab pos="4492625" algn="l"/>
                <a:tab pos="5405438" algn="l"/>
                <a:tab pos="6318250" algn="l"/>
                <a:tab pos="7231063" algn="l"/>
                <a:tab pos="8143875" algn="l"/>
                <a:tab pos="9056688" algn="l"/>
                <a:tab pos="9969500" algn="l"/>
                <a:tab pos="10882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841375" algn="l"/>
                <a:tab pos="1754188" algn="l"/>
                <a:tab pos="2667000" algn="l"/>
                <a:tab pos="3579813" algn="l"/>
                <a:tab pos="4492625" algn="l"/>
                <a:tab pos="5405438" algn="l"/>
                <a:tab pos="6318250" algn="l"/>
                <a:tab pos="7231063" algn="l"/>
                <a:tab pos="8143875" algn="l"/>
                <a:tab pos="9056688" algn="l"/>
                <a:tab pos="9969500" algn="l"/>
                <a:tab pos="10882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841375" algn="l"/>
                <a:tab pos="1754188" algn="l"/>
                <a:tab pos="2667000" algn="l"/>
                <a:tab pos="3579813" algn="l"/>
                <a:tab pos="4492625" algn="l"/>
                <a:tab pos="5405438" algn="l"/>
                <a:tab pos="6318250" algn="l"/>
                <a:tab pos="7231063" algn="l"/>
                <a:tab pos="8143875" algn="l"/>
                <a:tab pos="9056688" algn="l"/>
                <a:tab pos="9969500" algn="l"/>
                <a:tab pos="10882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41375" algn="l"/>
                <a:tab pos="1754188" algn="l"/>
                <a:tab pos="2667000" algn="l"/>
                <a:tab pos="3579813" algn="l"/>
                <a:tab pos="4492625" algn="l"/>
                <a:tab pos="5405438" algn="l"/>
                <a:tab pos="6318250" algn="l"/>
                <a:tab pos="7231063" algn="l"/>
                <a:tab pos="8143875" algn="l"/>
                <a:tab pos="9056688" algn="l"/>
                <a:tab pos="9969500" algn="l"/>
                <a:tab pos="10882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41375" algn="l"/>
                <a:tab pos="1754188" algn="l"/>
                <a:tab pos="2667000" algn="l"/>
                <a:tab pos="3579813" algn="l"/>
                <a:tab pos="4492625" algn="l"/>
                <a:tab pos="5405438" algn="l"/>
                <a:tab pos="6318250" algn="l"/>
                <a:tab pos="7231063" algn="l"/>
                <a:tab pos="8143875" algn="l"/>
                <a:tab pos="9056688" algn="l"/>
                <a:tab pos="9969500" algn="l"/>
                <a:tab pos="10882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41375" algn="l"/>
                <a:tab pos="1754188" algn="l"/>
                <a:tab pos="2667000" algn="l"/>
                <a:tab pos="3579813" algn="l"/>
                <a:tab pos="4492625" algn="l"/>
                <a:tab pos="5405438" algn="l"/>
                <a:tab pos="6318250" algn="l"/>
                <a:tab pos="7231063" algn="l"/>
                <a:tab pos="8143875" algn="l"/>
                <a:tab pos="9056688" algn="l"/>
                <a:tab pos="9969500" algn="l"/>
                <a:tab pos="10882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41375" algn="l"/>
                <a:tab pos="1754188" algn="l"/>
                <a:tab pos="2667000" algn="l"/>
                <a:tab pos="3579813" algn="l"/>
                <a:tab pos="4492625" algn="l"/>
                <a:tab pos="5405438" algn="l"/>
                <a:tab pos="6318250" algn="l"/>
                <a:tab pos="7231063" algn="l"/>
                <a:tab pos="8143875" algn="l"/>
                <a:tab pos="9056688" algn="l"/>
                <a:tab pos="9969500" algn="l"/>
                <a:tab pos="10882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pl-PL" altLang="pl-PL" sz="2600" dirty="0">
                <a:solidFill>
                  <a:schemeClr val="bg1"/>
                </a:solidFill>
                <a:latin typeface="Calibri" panose="020F0502020204030204" pitchFamily="34" charset="0"/>
              </a:rPr>
              <a:t>określenie </a:t>
            </a:r>
            <a:r>
              <a:rPr lang="pl-PL" altLang="pl-PL" sz="2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indywidualnych</a:t>
            </a:r>
            <a:r>
              <a:rPr lang="pl-PL" altLang="pl-PL" sz="2600" dirty="0">
                <a:solidFill>
                  <a:schemeClr val="bg1"/>
                </a:solidFill>
                <a:latin typeface="Calibri" panose="020F0502020204030204" pitchFamily="34" charset="0"/>
              </a:rPr>
              <a:t> zadań leczniczo - rehabilitacyjnych</a:t>
            </a:r>
            <a:r>
              <a:rPr lang="pl-PL" altLang="pl-PL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pl-PL" altLang="pl-PL" sz="2600" dirty="0">
                <a:solidFill>
                  <a:schemeClr val="bg1"/>
                </a:solidFill>
                <a:latin typeface="Calibri" panose="020F0502020204030204" pitchFamily="34" charset="0"/>
              </a:rPr>
              <a:t>praca nad </a:t>
            </a:r>
            <a:r>
              <a:rPr lang="pl-PL" altLang="pl-PL" sz="2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motywacją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pl-PL" altLang="pl-PL" sz="2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edukacja</a:t>
            </a:r>
            <a:r>
              <a:rPr lang="pl-PL" altLang="pl-PL" sz="2600" dirty="0">
                <a:solidFill>
                  <a:schemeClr val="bg1"/>
                </a:solidFill>
                <a:latin typeface="Calibri" panose="020F0502020204030204" pitchFamily="34" charset="0"/>
              </a:rPr>
              <a:t> odwykowa i autodiagnoza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pl-PL" altLang="pl-PL" sz="2600" dirty="0">
                <a:solidFill>
                  <a:schemeClr val="bg1"/>
                </a:solidFill>
                <a:latin typeface="Calibri" panose="020F0502020204030204" pitchFamily="34" charset="0"/>
              </a:rPr>
              <a:t>nabywanie i </a:t>
            </a:r>
            <a:r>
              <a:rPr lang="pl-PL" altLang="pl-PL" sz="2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ćwiczenie</a:t>
            </a:r>
            <a:r>
              <a:rPr lang="pl-PL" altLang="pl-PL" sz="2600" dirty="0">
                <a:solidFill>
                  <a:schemeClr val="bg1"/>
                </a:solidFill>
                <a:latin typeface="Calibri" panose="020F0502020204030204" pitchFamily="34" charset="0"/>
              </a:rPr>
              <a:t> umiejętności społecznych 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pl-PL" altLang="pl-PL" sz="2600" dirty="0">
                <a:solidFill>
                  <a:schemeClr val="bg1"/>
                </a:solidFill>
                <a:latin typeface="Calibri" panose="020F0502020204030204" pitchFamily="34" charset="0"/>
              </a:rPr>
              <a:t>rozwijanie </a:t>
            </a:r>
            <a:r>
              <a:rPr lang="pl-PL" altLang="pl-PL" sz="2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aktywności</a:t>
            </a:r>
            <a:r>
              <a:rPr lang="pl-PL" altLang="pl-PL" sz="2600" dirty="0">
                <a:solidFill>
                  <a:schemeClr val="bg1"/>
                </a:solidFill>
                <a:latin typeface="Calibri" panose="020F0502020204030204" pitchFamily="34" charset="0"/>
              </a:rPr>
              <a:t> pacjenta w kierunku społecznie pożądanym, 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pl-PL" altLang="pl-PL" sz="2600" dirty="0">
                <a:solidFill>
                  <a:schemeClr val="bg1"/>
                </a:solidFill>
                <a:latin typeface="Calibri" panose="020F0502020204030204" pitchFamily="34" charset="0"/>
              </a:rPr>
              <a:t>praca nad odczytywaniem </a:t>
            </a:r>
            <a:r>
              <a:rPr lang="pl-PL" altLang="pl-PL" sz="2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uczuć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pl-PL" altLang="pl-PL" sz="2600" dirty="0">
                <a:solidFill>
                  <a:schemeClr val="bg1"/>
                </a:solidFill>
                <a:latin typeface="Calibri" panose="020F0502020204030204" pitchFamily="34" charset="0"/>
              </a:rPr>
              <a:t>nabywanie umiejętności </a:t>
            </a:r>
            <a:r>
              <a:rPr lang="pl-PL" altLang="pl-PL" sz="2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asertywnych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pl-PL" altLang="pl-PL" sz="2600" dirty="0">
                <a:solidFill>
                  <a:schemeClr val="bg1"/>
                </a:solidFill>
                <a:latin typeface="Calibri" panose="020F0502020204030204" pitchFamily="34" charset="0"/>
              </a:rPr>
              <a:t>nabywanie umiejętności </a:t>
            </a:r>
            <a:r>
              <a:rPr lang="pl-PL" altLang="pl-PL" sz="2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radzenia sobie ze stresem</a:t>
            </a:r>
          </a:p>
          <a:p>
            <a:pPr hangingPunct="0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pl-PL" altLang="pl-PL" sz="2600" dirty="0">
                <a:solidFill>
                  <a:schemeClr val="bg1"/>
                </a:solidFill>
                <a:latin typeface="Calibri" panose="020F0502020204030204" pitchFamily="34" charset="0"/>
              </a:rPr>
              <a:t>przestrzeganie zasad programowych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pl-PL" altLang="pl-PL" sz="2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ewaluacja</a:t>
            </a:r>
            <a:r>
              <a:rPr lang="pl-PL" altLang="pl-PL" sz="2600" dirty="0">
                <a:solidFill>
                  <a:schemeClr val="bg1"/>
                </a:solidFill>
                <a:latin typeface="Calibri" panose="020F0502020204030204" pitchFamily="34" charset="0"/>
              </a:rPr>
              <a:t> postępów leczenia i rehabilitacji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endParaRPr lang="pl-PL" altLang="pl-PL" sz="2600" dirty="0">
              <a:latin typeface="Calibri" panose="020F0502020204030204" pitchFamily="34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CEFCB71A-2113-236E-817A-B067DF334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5589"/>
            <a:ext cx="82423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body" idx="1"/>
          </p:nvPr>
        </p:nvSpPr>
        <p:spPr>
          <a:xfrm>
            <a:off x="685801" y="609599"/>
            <a:ext cx="10131425" cy="530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	Od dwóch dekadach stale rośnie liczba osób z rozpoznaniem podwójnej diagnozy — choroby psychicznej i jednocześnie uzależnienia od alkoholu lub innych substancji psychoaktywnych</a:t>
            </a: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Według  danych WHO częstość występowania uzależnień w populacji ogólnej wynosi 17%. 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Ocenia się, że około 50% chorych na schizofrenię nadużywało w ciągu swojego życia substancji psychoaktywnych, natomiast aktualnie lub w ostatnim okresie rozpowszechnienie nadużywania tych substancji sięga w niektórych populacjach do 65% chorych. Najbardziej zagrożeni współwystępowaniem schizofrenii i nadużywania środków psychoaktywnych są młodzi mężczyźni, a najczęstszymi środkami odurzającymi są: alkohol, </a:t>
            </a:r>
            <a:r>
              <a:rPr lang="pl-PL" dirty="0" err="1"/>
              <a:t>kanabinole</a:t>
            </a:r>
            <a:r>
              <a:rPr lang="pl-PL" dirty="0"/>
              <a:t> i kokaina. W przypadku Polski  rożne </a:t>
            </a:r>
            <a:r>
              <a:rPr lang="pl-PL" dirty="0" err="1"/>
              <a:t>psychostymulanty</a:t>
            </a:r>
            <a:r>
              <a:rPr lang="pl-PL" dirty="0"/>
              <a:t> w tym amfetaminy, </a:t>
            </a:r>
            <a:r>
              <a:rPr lang="pl-PL" dirty="0" err="1"/>
              <a:t>metaamfetaminy</a:t>
            </a:r>
            <a:r>
              <a:rPr lang="pl-PL" dirty="0"/>
              <a:t> i Mefedron. 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EDD86655-F9EA-F56A-0A8F-1B8C8B6C6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3975"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 sz="4800">
                <a:solidFill>
                  <a:srgbClr val="003EBB"/>
                </a:solidFill>
                <a:latin typeface="Calibri" panose="020F0502020204030204" pitchFamily="34" charset="0"/>
              </a:rPr>
              <a:t>Cele etapu rehabilitacji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618BC2E1-A0C7-B97C-E251-E3F0A3E3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44009"/>
            <a:ext cx="8229600" cy="382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Funkcjonowanie w warunkach ograniczonego nadzoru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Nawiązywanie kontaktu z wybranym rodzajem środowiska alternatywnego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Utrwalanie i nabywanie pozytywnych postaw wobec własnego zdrowia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Rozwijanie indywidualnych, alternatywnych form aktywności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Umożliwienie kontynuowania nauki lub innych form kształcenia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Podjęcie roli pracownika poprzez pracę na stanowiskach rehabilitacyjnych</a:t>
            </a:r>
          </a:p>
          <a:p>
            <a:pPr marL="342900">
              <a:lnSpc>
                <a:spcPct val="80000"/>
              </a:lnSpc>
              <a:buClrTx/>
            </a:pP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Przygotowanie do wejścia i poruszania się na rynku pracy</a:t>
            </a:r>
          </a:p>
          <a:p>
            <a:pPr marL="342900">
              <a:lnSpc>
                <a:spcPct val="80000"/>
              </a:lnSpc>
              <a:buClrTx/>
            </a:pP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Wybór odpowiedniego miejsca do usamodzielniania się</a:t>
            </a:r>
          </a:p>
          <a:p>
            <a:pPr marL="342900">
              <a:lnSpc>
                <a:spcPct val="80000"/>
              </a:lnSpc>
              <a:buClrTx/>
            </a:pP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Pomoc w przejściu do pełnej samodzielności społecznej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Nawiązywanie kontaktu z Poradnią Uzależnień, grupą wsparcia, terapeutą uzależnień, psychologiem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pl-PL" altLang="pl-PL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5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5" dur="500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9" dur="500"/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3" dur="500"/>
                                        <p:tgtEl>
                                          <p:spTgt spid="174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500"/>
                                        <p:tgtEl>
                                          <p:spTgt spid="174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B37F1758-81AD-0840-2CF0-E8B5959C6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Wingdings 2" panose="05020102010507070707" pitchFamily="18" charset="2"/>
              <a:buChar char=""/>
            </a:pPr>
            <a:r>
              <a:rPr lang="pl-PL" altLang="pl-PL" sz="3000" dirty="0">
                <a:solidFill>
                  <a:schemeClr val="bg1"/>
                </a:solidFill>
                <a:latin typeface="Calibri" panose="020F0502020204030204" pitchFamily="34" charset="0"/>
              </a:rPr>
              <a:t>Kontynuowanie </a:t>
            </a:r>
            <a:r>
              <a:rPr lang="pl-PL" altLang="pl-PL" sz="3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pogłębionej terapii </a:t>
            </a:r>
            <a:r>
              <a:rPr lang="pl-PL" altLang="pl-PL" sz="3000" dirty="0">
                <a:solidFill>
                  <a:schemeClr val="bg1"/>
                </a:solidFill>
                <a:latin typeface="Calibri" panose="020F0502020204030204" pitchFamily="34" charset="0"/>
              </a:rPr>
              <a:t>uzależnień </a:t>
            </a:r>
          </a:p>
          <a:p>
            <a:pPr>
              <a:buFont typeface="Wingdings 2" panose="05020102010507070707" pitchFamily="18" charset="2"/>
              <a:buChar char=""/>
            </a:pPr>
            <a:r>
              <a:rPr lang="pl-PL" altLang="pl-PL" sz="3000" dirty="0">
                <a:solidFill>
                  <a:schemeClr val="bg1"/>
                </a:solidFill>
                <a:latin typeface="Calibri" panose="020F0502020204030204" pitchFamily="34" charset="0"/>
              </a:rPr>
              <a:t>Przygotowanie oraz podjęcie działań planu </a:t>
            </a:r>
            <a:r>
              <a:rPr lang="pl-PL" altLang="pl-PL" sz="3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reintegracji </a:t>
            </a:r>
            <a:r>
              <a:rPr lang="pl-PL" altLang="pl-PL" sz="3000" dirty="0">
                <a:solidFill>
                  <a:schemeClr val="bg1"/>
                </a:solidFill>
                <a:latin typeface="Calibri" panose="020F0502020204030204" pitchFamily="34" charset="0"/>
              </a:rPr>
              <a:t>społecznej  </a:t>
            </a:r>
          </a:p>
          <a:p>
            <a:pPr>
              <a:buFont typeface="Wingdings 2" panose="05020102010507070707" pitchFamily="18" charset="2"/>
              <a:buChar char=""/>
            </a:pPr>
            <a:r>
              <a:rPr lang="pl-PL" altLang="pl-PL" sz="3000" dirty="0">
                <a:solidFill>
                  <a:schemeClr val="bg1"/>
                </a:solidFill>
                <a:latin typeface="Calibri" panose="020F0502020204030204" pitchFamily="34" charset="0"/>
              </a:rPr>
              <a:t>Ćwiczenie </a:t>
            </a:r>
            <a:r>
              <a:rPr lang="pl-PL" altLang="pl-PL" sz="3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ról społecznych</a:t>
            </a:r>
          </a:p>
          <a:p>
            <a:pPr>
              <a:buFont typeface="Wingdings 2" panose="05020102010507070707" pitchFamily="18" charset="2"/>
              <a:buChar char=""/>
            </a:pPr>
            <a:r>
              <a:rPr lang="pl-PL" altLang="pl-PL" sz="3000" dirty="0">
                <a:solidFill>
                  <a:schemeClr val="bg1"/>
                </a:solidFill>
                <a:latin typeface="Calibri" panose="020F0502020204030204" pitchFamily="34" charset="0"/>
              </a:rPr>
              <a:t>Utrzymywanie i rozwijanie kontaktów z wybranym rodzajem środowiska alternatywnego</a:t>
            </a:r>
          </a:p>
          <a:p>
            <a:pPr>
              <a:buFont typeface="Wingdings 2" panose="05020102010507070707" pitchFamily="18" charset="2"/>
              <a:buChar char=""/>
            </a:pPr>
            <a:r>
              <a:rPr lang="pl-PL" altLang="pl-PL" sz="3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Ewaluacja</a:t>
            </a:r>
            <a:r>
              <a:rPr lang="pl-PL" altLang="pl-PL" sz="3000" dirty="0">
                <a:solidFill>
                  <a:schemeClr val="bg1"/>
                </a:solidFill>
                <a:latin typeface="Calibri" panose="020F0502020204030204" pitchFamily="34" charset="0"/>
              </a:rPr>
              <a:t> postępów leczenia i rehabilitacji</a:t>
            </a:r>
          </a:p>
          <a:p>
            <a:pPr hangingPunct="0">
              <a:buFont typeface="Wingdings 2" panose="05020102010507070707" pitchFamily="18" charset="2"/>
              <a:buChar char=""/>
            </a:pPr>
            <a:r>
              <a:rPr lang="pl-PL" altLang="pl-PL" sz="3000" dirty="0">
                <a:solidFill>
                  <a:schemeClr val="bg1"/>
                </a:solidFill>
                <a:latin typeface="Calibri" panose="020F0502020204030204" pitchFamily="34" charset="0"/>
              </a:rPr>
              <a:t> 8 - godzinny dzień </a:t>
            </a:r>
            <a:r>
              <a:rPr lang="pl-PL" altLang="pl-PL" sz="3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pracy</a:t>
            </a:r>
            <a:r>
              <a:rPr lang="pl-PL" altLang="pl-PL" sz="3000" dirty="0">
                <a:solidFill>
                  <a:schemeClr val="bg1"/>
                </a:solidFill>
                <a:latin typeface="Calibri" panose="020F0502020204030204" pitchFamily="34" charset="0"/>
              </a:rPr>
              <a:t>, stanowiska zewnętrzne </a:t>
            </a:r>
          </a:p>
          <a:p>
            <a:pPr hangingPunct="0">
              <a:buFont typeface="Wingdings 2" panose="05020102010507070707" pitchFamily="18" charset="2"/>
              <a:buChar char=""/>
            </a:pPr>
            <a:r>
              <a:rPr lang="pl-PL" altLang="pl-PL" sz="3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Mieszkanie </a:t>
            </a:r>
            <a:r>
              <a:rPr lang="pl-PL" altLang="pl-PL" sz="3000" dirty="0">
                <a:solidFill>
                  <a:schemeClr val="bg1"/>
                </a:solidFill>
                <a:latin typeface="Calibri" panose="020F0502020204030204" pitchFamily="34" charset="0"/>
              </a:rPr>
              <a:t>na terenie ośrodka 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46CC9654-03B9-D6CF-44CC-5D70CA05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3975"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" algn="l"/>
                <a:tab pos="965200" algn="l"/>
                <a:tab pos="1878013" algn="l"/>
                <a:tab pos="2790825" algn="l"/>
                <a:tab pos="3703638" algn="l"/>
                <a:tab pos="4616450" algn="l"/>
                <a:tab pos="5529263" algn="l"/>
                <a:tab pos="6442075" algn="l"/>
                <a:tab pos="7354888" algn="l"/>
                <a:tab pos="8267700" algn="l"/>
                <a:tab pos="9180513" algn="l"/>
                <a:tab pos="10093325" algn="l"/>
                <a:tab pos="11006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 sz="4400" b="1">
                <a:solidFill>
                  <a:srgbClr val="003EBB"/>
                </a:solidFill>
                <a:latin typeface="Calibri" panose="020F0502020204030204" pitchFamily="34" charset="0"/>
              </a:rPr>
              <a:t>Hostel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1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body" idx="1"/>
          </p:nvPr>
        </p:nvSpPr>
        <p:spPr>
          <a:xfrm>
            <a:off x="685801" y="1472365"/>
            <a:ext cx="10131425" cy="49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Opieka                                                       Opieka środowiskowa                                         Samodzielność</a:t>
            </a:r>
            <a:endParaRPr/>
          </a:p>
        </p:txBody>
      </p:sp>
      <p:sp>
        <p:nvSpPr>
          <p:cNvPr id="194" name="Google Shape;194;p9"/>
          <p:cNvSpPr/>
          <p:nvPr/>
        </p:nvSpPr>
        <p:spPr>
          <a:xfrm>
            <a:off x="785611" y="1596980"/>
            <a:ext cx="10509161" cy="267404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D2D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717A5D-D97A-C31A-8611-D78C2C71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76470"/>
            <a:ext cx="10131425" cy="924339"/>
          </a:xfrm>
        </p:spPr>
        <p:txBody>
          <a:bodyPr>
            <a:normAutofit fontScale="90000"/>
          </a:bodyPr>
          <a:lstStyle/>
          <a:p>
            <a:r>
              <a:rPr lang="pl-PL" dirty="0"/>
              <a:t>Rodzaje oddziaływań adresowanych do pacjentów z grupy Podwójnej diagnozy: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88822A-CFC0-54CA-021D-865DD7B15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620079"/>
            <a:ext cx="10131425" cy="3945834"/>
          </a:xfrm>
        </p:spPr>
        <p:txBody>
          <a:bodyPr>
            <a:normAutofit/>
          </a:bodyPr>
          <a:lstStyle/>
          <a:p>
            <a:r>
              <a:rPr lang="pl-PL" sz="2400" dirty="0"/>
              <a:t>Grupa terapeutyczna psychoterapii uzależnień 3 x / tydzień </a:t>
            </a:r>
          </a:p>
          <a:p>
            <a:r>
              <a:rPr lang="pl-PL" sz="2400" dirty="0"/>
              <a:t>Grupa terapeutyczna dla pacjentów z podwójną diagnozą 1 x/ tydzień</a:t>
            </a:r>
          </a:p>
          <a:p>
            <a:r>
              <a:rPr lang="pl-PL" sz="2400" dirty="0"/>
              <a:t>Grypa „hydro” relaksacja, techniki oddechowe </a:t>
            </a:r>
            <a:r>
              <a:rPr lang="pl-PL" sz="2400" dirty="0" err="1"/>
              <a:t>mindfulness</a:t>
            </a:r>
            <a:r>
              <a:rPr lang="pl-PL" sz="2400" dirty="0"/>
              <a:t> 2 x / tydzień</a:t>
            </a:r>
          </a:p>
          <a:p>
            <a:r>
              <a:rPr lang="pl-PL" sz="2400" dirty="0"/>
              <a:t>Terapia indywidualna</a:t>
            </a:r>
          </a:p>
          <a:p>
            <a:r>
              <a:rPr lang="pl-PL" sz="2400" dirty="0"/>
              <a:t>Konsultacja psychiatryczna 1 x/ m-c lub w zależności od potrzeb </a:t>
            </a:r>
          </a:p>
          <a:p>
            <a:r>
              <a:rPr lang="pl-PL" sz="2400" dirty="0"/>
              <a:t>Zajęcia sportowe i rekreacyjne</a:t>
            </a:r>
          </a:p>
          <a:p>
            <a:r>
              <a:rPr lang="pl-PL" sz="2400" dirty="0"/>
              <a:t>Terapia zajęciowa/ ergoterapia 2,5 godziny / dzień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2027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body" idx="1"/>
          </p:nvPr>
        </p:nvSpPr>
        <p:spPr>
          <a:xfrm>
            <a:off x="685801" y="746975"/>
            <a:ext cx="10131425" cy="596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pl-PL"/>
              <a:t>Większość terapeutów wyróżnia cztery fazy leczenia pacjentów z podwójna diagnozą: </a:t>
            </a:r>
            <a:endParaRPr/>
          </a:p>
          <a:p>
            <a:pPr marL="285750" lvl="0" indent="-2857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 b="1"/>
              <a:t>I faza:</a:t>
            </a:r>
            <a:r>
              <a:rPr lang="pl-PL"/>
              <a:t> zaangażowanie, rozwój i podtrzymanie wspólnego stanowiska terapeutycznego personelu medycznego i pacjenta  kontakt z pacjentem powinien być pełen szacunku, niekonfrontacyjny i empatyczny. W tej fazie należy zająć się najważniejszymi problemami pacjenta, nawet kosztem odroczenia problemu zerwania z nałogiem, </a:t>
            </a:r>
            <a:endParaRPr/>
          </a:p>
          <a:p>
            <a:pPr marL="285750" lvl="0" indent="-2857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 b="1"/>
              <a:t>II faza:</a:t>
            </a:r>
            <a:r>
              <a:rPr lang="pl-PL"/>
              <a:t> motywacja do zmiany i wytworzenie u pacjenta przekonania o konieczności długotrwałego leczenia uzależnienia  zmiana motywacji powinna następować pod wpływem edukacji, oceny przeszkód, definiowania problemów itd.</a:t>
            </a:r>
            <a:endParaRPr/>
          </a:p>
          <a:p>
            <a:pPr marL="285750" lvl="0" indent="-2857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 b="1"/>
              <a:t>III faza:</a:t>
            </a:r>
            <a:r>
              <a:rPr lang="pl-PL"/>
              <a:t> aktywne leczenie z zastosowaniem technik treningu umiejętności społecznych i rozwiązywania problemów.</a:t>
            </a:r>
            <a:endParaRPr/>
          </a:p>
          <a:p>
            <a:pPr marL="285750" lvl="0" indent="-2857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 b="1"/>
              <a:t>IV faza:</a:t>
            </a:r>
            <a:r>
              <a:rPr lang="pl-PL"/>
              <a:t> przeciwdziałanie nawrotom.</a:t>
            </a:r>
            <a:endParaRPr/>
          </a:p>
          <a:p>
            <a:pPr marL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pl-PL"/>
              <a:t> </a:t>
            </a:r>
            <a:endParaRPr/>
          </a:p>
          <a:p>
            <a:pPr marL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pl-PL"/>
              <a:t>Należy pamiętać, że nawroty zaburzenia psychiatrycznego lub zaburzenia związanego z uzależnieniem są potencjalnie częstsze w grupie chorych z podwójną diagnozą niż w przypadku pacjentów z pojedynczą diagnozą, i nie oznaczają one niepowodzenia w leczeniu.</a:t>
            </a:r>
            <a:endParaRPr/>
          </a:p>
          <a:p>
            <a:pPr marL="0" lvl="0" indent="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4148B5-DB8B-382D-1457-E13A97DB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275303"/>
          </a:xfrm>
        </p:spPr>
        <p:txBody>
          <a:bodyPr>
            <a:normAutofit fontScale="90000"/>
          </a:bodyPr>
          <a:lstStyle/>
          <a:p>
            <a:r>
              <a:rPr lang="pl-PL" dirty="0"/>
              <a:t>Bibliografia: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2B6770-F99F-5705-3C5E-1C456477D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170039"/>
            <a:ext cx="10131425" cy="2625213"/>
          </a:xfrm>
        </p:spPr>
        <p:txBody>
          <a:bodyPr>
            <a:normAutofit lnSpcReduction="10000"/>
          </a:bodyPr>
          <a:lstStyle/>
          <a:p>
            <a:r>
              <a:rPr lang="pl-PL" dirty="0"/>
              <a:t>Gałecki P. Badanie stanu psychicznego. Rozpoznania według ICD11. Urban and Partner 2022</a:t>
            </a:r>
          </a:p>
          <a:p>
            <a:r>
              <a:rPr lang="pl-PL" dirty="0"/>
              <a:t>Mader  J., Kalwa A., Rosenfeld M. Podwójna diagnoza – podwójne problemy aktualne koncepcje terapeutyczne. Psychiatria 2006 s.  154</a:t>
            </a:r>
          </a:p>
          <a:p>
            <a:r>
              <a:rPr lang="pl-PL" dirty="0"/>
              <a:t>May-Majewski A. Podwójna Diagnoza diagnostyka i terapia. Górnośląskie Stowarzyszenie Familia 2013</a:t>
            </a:r>
          </a:p>
          <a:p>
            <a:r>
              <a:rPr lang="pl-PL" dirty="0" err="1"/>
              <a:t>Sagadyn</a:t>
            </a:r>
            <a:r>
              <a:rPr lang="pl-PL" dirty="0"/>
              <a:t> L. Podwójna Diagnoza – implikacje dla pacjentów i terapeutów. Terapia nr3/2022 s. 7</a:t>
            </a:r>
          </a:p>
          <a:p>
            <a:r>
              <a:rPr lang="pl-PL" dirty="0"/>
              <a:t>Murawiec S., Wasilewski D. Poradnik dla Rodziny Schizofrenia nasze życie z chorym. Warszawa 2008</a:t>
            </a:r>
          </a:p>
          <a:p>
            <a:r>
              <a:rPr lang="pl-PL" dirty="0"/>
              <a:t>Murawiec S., Wasilewski D. Czas wzlotów i Upadków. Zaburzenia afektywne dwubiegunowe. Warszawa 2008</a:t>
            </a:r>
          </a:p>
          <a:p>
            <a:r>
              <a:rPr lang="pl-PL" dirty="0"/>
              <a:t>https://www.nih.gov/news-events/news-releases/young-men-highest-risk-schizophrenia-linked-cannabis-use-disorder</a:t>
            </a:r>
          </a:p>
        </p:txBody>
      </p:sp>
    </p:spTree>
    <p:extLst>
      <p:ext uri="{BB962C8B-B14F-4D97-AF65-F5344CB8AC3E}">
        <p14:creationId xmlns:p14="http://schemas.microsoft.com/office/powerpoint/2010/main" val="361475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4F121E-DF84-B710-5384-11D27ECA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Młodzi mężczyźni są najbardziej narażeni na schizofrenię związaną z zaburzeniami związanymi z używaniem konopi indyjskich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A4968A-181A-CAC5-B6EF-B03596F31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455370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Z badania przeprowadzonego przez naukowców z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Mental</a:t>
            </a: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Health</a:t>
            </a: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Services w Regionie Stołecznym Danii oraz Krajowego Instytutu ds. Nadużywania Narkotyków (NIDA) przy Narodowym Instytucie ds. Zdrowia.</a:t>
            </a:r>
          </a:p>
          <a:p>
            <a:pPr marL="114300" indent="0">
              <a:buNone/>
            </a:pPr>
            <a:br>
              <a:rPr lang="pl-PL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</a:b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W badaniu opublikowanym w czasopiśmie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Psychological</a:t>
            </a: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Medicine</a:t>
            </a: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(link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is</a:t>
            </a: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external</a:t>
            </a: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) przeanalizowano szczegółowe dane dotyczące dokumentacji zdrowotnej obejmującej pięć dekad i obejmujące ponad 6 milionów osób w Danii</a:t>
            </a:r>
            <a:r>
              <a:rPr lang="pl-PL" dirty="0">
                <a:solidFill>
                  <a:schemeClr val="bg1"/>
                </a:solidFill>
                <a:latin typeface="Roboto" panose="02000000000000000000" pitchFamily="2" charset="0"/>
              </a:rPr>
              <a:t>. Chodziło o </a:t>
            </a: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oszacowanie ilości przypadków schizofrenii, które </a:t>
            </a:r>
            <a:r>
              <a:rPr lang="pl-PL" dirty="0">
                <a:solidFill>
                  <a:schemeClr val="bg1"/>
                </a:solidFill>
                <a:latin typeface="Roboto" panose="02000000000000000000" pitchFamily="2" charset="0"/>
              </a:rPr>
              <a:t>są</a:t>
            </a: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powiązane z zaburzeniom związanym z używaniem ( </a:t>
            </a:r>
            <a:r>
              <a:rPr lang="pl-PL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nadużywaniem </a:t>
            </a: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) konopi indyjskich na poziomie populacji.  Znaleziono mocne dowody na ten  zarówno wśród mężczyzn i kobiet.  </a:t>
            </a:r>
            <a:r>
              <a:rPr lang="pl-PL" dirty="0">
                <a:solidFill>
                  <a:schemeClr val="bg1"/>
                </a:solidFill>
                <a:latin typeface="Roboto" panose="02000000000000000000" pitchFamily="2" charset="0"/>
              </a:rPr>
              <a:t>C</a:t>
            </a: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hociaż był on znacznie silniejszy wśród młodych mężczyzn. Korzystając z modeli statystycznych, autorzy badania oszacowali, że aż 30% przypadków schizofrenii wśród mężczyzn w wieku 21-30 lat można byłoby zapobiec poprzez zapobieganie zaburzeniom związanym z używaniem konopi indyjskich. ( </a:t>
            </a:r>
            <a:r>
              <a:rPr lang="pl-PL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PROFILAKTYKA</a:t>
            </a: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)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8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A41902-46C8-EFEC-9540-8AFDDD6D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85801" y="563881"/>
            <a:ext cx="10131425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1488A6-EDA3-2F95-61E0-7D02E7DA8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688259"/>
            <a:ext cx="10131425" cy="5102942"/>
          </a:xfrm>
        </p:spPr>
        <p:txBody>
          <a:bodyPr/>
          <a:lstStyle/>
          <a:p>
            <a:pPr algn="just"/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Zaburzenia związane z używaniem konopi indyjskich i schizofrenia/psychoza to poważne, ale uleczalne/ </a:t>
            </a:r>
            <a:r>
              <a:rPr lang="pl-PL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poddające się farmakoterapii </a:t>
            </a: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zaburzenia psychiczne, które mogą znacząco wpłynąć na funkcjonowanie człowieka. </a:t>
            </a:r>
            <a:r>
              <a:rPr lang="pl-PL" b="0" i="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Roboto" panose="02000000000000000000" pitchFamily="2" charset="0"/>
              </a:rPr>
              <a:t>Osoby cierpiące na zaburzenia związane z używaniem konopi indyjskich nie są w stanie zaprzestać używania konopi indyjskich, mimo że powoduje to negatywne konsekwencje w ich życiu</a:t>
            </a:r>
            <a:r>
              <a:rPr lang="pl-PL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Objawy schizofrenii mogą utrudniać uczestnictwo w zwykłych, codziennych czynnościach. Dostępne są jednak skuteczne metody leczenia zarówno zaburzeń związanych z używaniem konopi indyjskich, jak i schizofrenii.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396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C29D0E-2679-E055-A757-4BEB95E4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88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D51989-3810-7016-58F1-4254301CD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747253"/>
            <a:ext cx="10131425" cy="5043947"/>
          </a:xfrm>
        </p:spPr>
        <p:txBody>
          <a:bodyPr/>
          <a:lstStyle/>
          <a:p>
            <a:pPr marL="114300" indent="0" algn="just"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Aby wypełnić tę lukę badawczą, badacze przeanalizowali dane z ogólnokrajowych rejestrów zdrowia w Danii, które obejmowały dane z kart zdrowia ponad 6,9 mln osób w wieku 16–49 lat w latach 1972–2021. Wykorzystując te reprezentatywne dla kraju dane podłużne, badacze zbadali, w jaki sposób powiązania między zaburzeniami używania konopi indyjskich a schizofrenią różnią się w zależności od płci i wieku oraz jak te różnice zmieniają się w czasie.</a:t>
            </a:r>
          </a:p>
          <a:p>
            <a:pPr marL="114300" indent="0" algn="just"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Chociaż istnieje wiele czynników ryzyka związanych ze schizofrenią, w tym badaniu naukowcy starali się oszacować odsetek wszystkich przypadków schizofrenii, które można przypisać konkretnie zaburzeniom związanym z używaniem konopi indyjskich, w różnych grupach płci i wieku na poziomie populacji. Zespół badawczy oszacował, że w 2021 r. można byłoby uniknąć 15% przypadków schizofrenii wśród mężczyzn w wieku 16–49 lat, zapobiegając zaburzeniom związanym z używaniem konopi indyjskich, w porównaniu z 4% wśród kobiet w wieku 16–49 lat. W przypadku młodych mężczyzn w wieku 21–30 lat oszacowano, że odsetek możliwych do uniknięcia przypadków schizofrenii związanych z zaburzeniami związanymi z używaniem ( </a:t>
            </a:r>
            <a:r>
              <a:rPr lang="pl-PL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Nadużywanie/ Uzależnienie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konopi indyjskich może sięgać nawet 30%. Autorzy podkreślają, że zaburzenia związane z używaniem konopi indyjskich wydają się być głównym modyfikowalnym czynnikiem ryzyka schizofrenii na poziomie populacji, zwłaszcza wśród młodych mężczyzn.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383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7C5D24-5C82-9FB4-0572-14AFA34E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88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3B78ED-6990-3DCF-E350-E06CEBE3E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160207"/>
            <a:ext cx="10131425" cy="3254476"/>
          </a:xfrm>
        </p:spPr>
        <p:txBody>
          <a:bodyPr/>
          <a:lstStyle/>
          <a:p>
            <a:pPr marL="114300" indent="0"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Badanie to stanowi także uzupełnienie istniejących dowodów sugerujących, że w ciągu ostatnich pięciu dekad odsetek nowych przypadków schizofrenii, które można przypisać zaburzeniom związanym z używaniem konopi indyjskich, stale rósł. Autorzy zauważają, że wzrost ten jest prawdopodobnie powiązany z większą siłą działania konopi indyjskich i rosnącą z biegiem czasu częstością występowania zdiagnozowanych zaburzeń związanych z używaniem konopi indyjskich.</a:t>
            </a:r>
          </a:p>
          <a:p>
            <a:pPr marL="1143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175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5" cy="742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l-PL" sz="2800"/>
              <a:t>NAJCZĘSTSZE ZABURZENIA PSYCHICZNE WSPÓŁWYSTĘPUJĄCE Z UZALEŻNIENIEM</a:t>
            </a:r>
            <a:endParaRPr sz="2800"/>
          </a:p>
        </p:txBody>
      </p:sp>
      <p:sp>
        <p:nvSpPr>
          <p:cNvPr id="151" name="Google Shape;151;p2"/>
          <p:cNvSpPr txBox="1">
            <a:spLocks noGrp="1"/>
          </p:cNvSpPr>
          <p:nvPr>
            <p:ph type="body" idx="1"/>
          </p:nvPr>
        </p:nvSpPr>
        <p:spPr>
          <a:xfrm>
            <a:off x="685801" y="1352283"/>
            <a:ext cx="10131425" cy="443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Zaburzenia organiczne OUN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Zaburzenia psychotyczne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Schizofrenia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Zaburzenia afektywne ( depresja, mania, CHAD )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Zaburzenia nerwicowe ( adaptacyjne )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Zaburzenia odżywiania 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Uzależnienia czynnościowe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Zaburzenia osobowości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4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163" name="Google Shape;163;p4"/>
          <p:cNvSpPr txBox="1">
            <a:spLocks noGrp="1"/>
          </p:cNvSpPr>
          <p:nvPr>
            <p:ph type="body" idx="1"/>
          </p:nvPr>
        </p:nvSpPr>
        <p:spPr>
          <a:xfrm>
            <a:off x="685801" y="837127"/>
            <a:ext cx="10131425" cy="495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b="1" u="sng"/>
              <a:t>Związki przyczynowo skutkowe:</a:t>
            </a:r>
            <a:endParaRPr/>
          </a:p>
          <a:p>
            <a:pPr marL="285750" lvl="0" indent="-285750" algn="just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nadużywanie narkotyków może pełnić funkcję mechanizmu spustowego psychozy;</a:t>
            </a:r>
            <a:endParaRPr/>
          </a:p>
          <a:p>
            <a:pPr marL="285750" lvl="0" indent="-285750" algn="just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nadużywanie alkoholu lub narkotyków może być próbą samoleczenia choroby, jest więc wtórne do psychozy;</a:t>
            </a:r>
            <a:endParaRPr/>
          </a:p>
          <a:p>
            <a:pPr marL="285750" lvl="0" indent="-285750" algn="just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nadużywanie alkoholu lub narkotyków może być próbą zmniejszenia działań niepożądanych po stosowaniu neuroleptyków;</a:t>
            </a:r>
            <a:endParaRPr/>
          </a:p>
          <a:p>
            <a:pPr marL="285750" lvl="0" indent="-285750" algn="just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nadużywanie alkoholu lub narkotyków może być przypadkową koincydencją dwóch zaburzeń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      ( zaburzenia psychicznego i uzależnienia )</a:t>
            </a:r>
            <a:endParaRPr/>
          </a:p>
          <a:p>
            <a:pPr marL="285750" lvl="0" indent="-17145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4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body" idx="1"/>
          </p:nvPr>
        </p:nvSpPr>
        <p:spPr>
          <a:xfrm>
            <a:off x="685801" y="656823"/>
            <a:ext cx="10131425" cy="620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b="1" u="sng" dirty="0"/>
              <a:t>Nadużywanie substancji psychoaktywnych  w tym alkoholu przez chorych psychicznie wpływa na: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wcześniejszy początek choroby;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cięższy przebieg psychozy (więcej objawów paranoidalnych);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większe nasilenie na przykład depresji;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trudniejsze nawiązanie współpracy w leczeniu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gorsze rokowanie;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częstszą oporność na neuroleptyki i inne leki stosowane w zaburzeniach psychicznych;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znacznie większą liczbę późnych dyskinez;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zwiększenie liczby zachowań agresywnych i asocjalnych;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większe zagrożenie infekcją HIV.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W związku z tym pacjenci z podwójną diagnozą mogą stanowić grupę gorzej funkcjonującą społecznie czy też źle zaadaptowaną .</a:t>
            </a:r>
            <a:endParaRPr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lepienie niebieskie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2132</Words>
  <Application>Microsoft Office PowerPoint</Application>
  <PresentationFormat>Panoramiczny</PresentationFormat>
  <Paragraphs>202</Paragraphs>
  <Slides>25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Roboto</vt:lpstr>
      <vt:lpstr>Wingdings 2</vt:lpstr>
      <vt:lpstr>Sklepienie niebieskie</vt:lpstr>
      <vt:lpstr>Dwa razy więcej nie zawsze cieszy. Podwójne diagnozy – „podwójne” problemy, aktualne propozycje rozwiązań na podstawie doświadczeń Ośrodka dla Osób Uzależnionych SP ZOZ NOWY DWOREK.</vt:lpstr>
      <vt:lpstr>Prezentacja programu PowerPoint</vt:lpstr>
      <vt:lpstr>Młodzi mężczyźni są najbardziej narażeni na schizofrenię związaną z zaburzeniami związanymi z używaniem konopi indyjskich</vt:lpstr>
      <vt:lpstr>Prezentacja programu PowerPoint</vt:lpstr>
      <vt:lpstr>Prezentacja programu PowerPoint</vt:lpstr>
      <vt:lpstr>Prezentacja programu PowerPoint</vt:lpstr>
      <vt:lpstr>NAJCZĘSTSZE ZABURZENIA PSYCHICZNE WSPÓŁWYSTĘPUJĄCE Z UZALEŻNIENIEM</vt:lpstr>
      <vt:lpstr>Prezentacja programu PowerPoint</vt:lpstr>
      <vt:lpstr>Prezentacja programu PowerPoint</vt:lpstr>
      <vt:lpstr>PODWÓJNA DIAGNOZA „PODWÓJNY” PROBLEM SPOŁECZNY</vt:lpstr>
      <vt:lpstr>LECZENIE PACJENTÓW Z PODWÓJNĄ DIAGNOZĄ </vt:lpstr>
      <vt:lpstr> PODWÓJNA DIAGNOZA w Ośrodku dla Osób Uzależnionych SP ZOZ NOWY DWOREK </vt:lpstr>
      <vt:lpstr>Prezentacja programu PowerPoint</vt:lpstr>
      <vt:lpstr>Prezentacja programu PowerPoint</vt:lpstr>
      <vt:lpstr>Prezentacja programu PowerPoint</vt:lpstr>
      <vt:lpstr>Prezentacja programu PowerPoint</vt:lpstr>
      <vt:lpstr>Cele: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Rodzaje oddziaływań adresowanych do pacjentów z grupy Podwójnej diagnozy:</vt:lpstr>
      <vt:lpstr>Prezentacja programu PowerPoint</vt:lpstr>
      <vt:lpstr>Bibliografia: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SPECYFICZNE PROBLEMY W TERAPII OSÓB Z CHOROBAMI WSPÓŁWYSTĘPUJĄCYMI</dc:title>
  <dc:creator>MariuszM</dc:creator>
  <cp:lastModifiedBy>mariusz matysik</cp:lastModifiedBy>
  <cp:revision>11</cp:revision>
  <dcterms:created xsi:type="dcterms:W3CDTF">2013-11-16T17:48:57Z</dcterms:created>
  <dcterms:modified xsi:type="dcterms:W3CDTF">2023-11-08T19:56:00Z</dcterms:modified>
</cp:coreProperties>
</file>